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41"/>
  </p:notesMasterIdLst>
  <p:handoutMasterIdLst>
    <p:handoutMasterId r:id="rId42"/>
  </p:handoutMasterIdLst>
  <p:sldIdLst>
    <p:sldId id="557" r:id="rId3"/>
    <p:sldId id="558" r:id="rId4"/>
    <p:sldId id="568" r:id="rId5"/>
    <p:sldId id="569" r:id="rId6"/>
    <p:sldId id="471" r:id="rId7"/>
    <p:sldId id="532" r:id="rId8"/>
    <p:sldId id="533" r:id="rId9"/>
    <p:sldId id="534" r:id="rId10"/>
    <p:sldId id="535" r:id="rId11"/>
    <p:sldId id="473" r:id="rId12"/>
    <p:sldId id="463" r:id="rId13"/>
    <p:sldId id="537" r:id="rId14"/>
    <p:sldId id="466" r:id="rId15"/>
    <p:sldId id="476" r:id="rId16"/>
    <p:sldId id="479" r:id="rId17"/>
    <p:sldId id="489" r:id="rId18"/>
    <p:sldId id="490" r:id="rId19"/>
    <p:sldId id="564" r:id="rId20"/>
    <p:sldId id="551" r:id="rId21"/>
    <p:sldId id="549" r:id="rId22"/>
    <p:sldId id="550" r:id="rId23"/>
    <p:sldId id="556" r:id="rId24"/>
    <p:sldId id="516" r:id="rId25"/>
    <p:sldId id="485" r:id="rId26"/>
    <p:sldId id="517" r:id="rId27"/>
    <p:sldId id="555" r:id="rId28"/>
    <p:sldId id="553" r:id="rId29"/>
    <p:sldId id="521" r:id="rId30"/>
    <p:sldId id="492" r:id="rId31"/>
    <p:sldId id="565" r:id="rId32"/>
    <p:sldId id="566" r:id="rId33"/>
    <p:sldId id="567" r:id="rId34"/>
    <p:sldId id="493" r:id="rId35"/>
    <p:sldId id="559" r:id="rId36"/>
    <p:sldId id="560" r:id="rId37"/>
    <p:sldId id="562" r:id="rId38"/>
    <p:sldId id="561" r:id="rId39"/>
    <p:sldId id="563" r:id="rId40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5697"/>
    <a:srgbClr val="BF5A02"/>
    <a:srgbClr val="00663A"/>
    <a:srgbClr val="211452"/>
    <a:srgbClr val="000000"/>
    <a:srgbClr val="0D56A7"/>
    <a:srgbClr val="0B4687"/>
    <a:srgbClr val="99FF66"/>
    <a:srgbClr val="FF1717"/>
    <a:srgbClr val="394D3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14" autoAdjust="0"/>
    <p:restoredTop sz="94660"/>
  </p:normalViewPr>
  <p:slideViewPr>
    <p:cSldViewPr>
      <p:cViewPr>
        <p:scale>
          <a:sx n="90" d="100"/>
          <a:sy n="90" d="100"/>
        </p:scale>
        <p:origin x="-72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0D4ED5-96F2-423D-BB5F-F7BC6A6B8197}" type="datetimeFigureOut">
              <a:rPr lang="en-CA" smtClean="0"/>
              <a:pPr/>
              <a:t>2018-09-18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B2FB30-3748-474E-93FB-837A299F3DBC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7618939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703BD6E8-F6D7-446C-BE10-00CFC962AEA7}" type="datetimeFigureOut">
              <a:rPr lang="en-CA" smtClean="0"/>
              <a:pPr/>
              <a:t>2018-09-18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C57ACB48-4CE0-4BF9-8136-F8493EB0CC84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1756387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ACB48-4CE0-4BF9-8136-F8493EB0CC84}" type="slidenum">
              <a:rPr lang="en-CA" smtClean="0"/>
              <a:pPr/>
              <a:t>1</a:t>
            </a:fld>
            <a:endParaRPr lang="en-CA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ACB48-4CE0-4BF9-8136-F8493EB0CC84}" type="slidenum">
              <a:rPr lang="en-CA" smtClean="0"/>
              <a:pPr/>
              <a:t>2</a:t>
            </a:fld>
            <a:endParaRPr lang="en-CA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844824"/>
            <a:ext cx="6408712" cy="1470025"/>
          </a:xfrm>
        </p:spPr>
        <p:txBody>
          <a:bodyPr/>
          <a:lstStyle>
            <a:lvl1pPr algn="l">
              <a:defRPr b="0">
                <a:solidFill>
                  <a:srgbClr val="2C5697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717032"/>
            <a:ext cx="6400800" cy="1752600"/>
          </a:xfrm>
        </p:spPr>
        <p:txBody>
          <a:bodyPr/>
          <a:lstStyle>
            <a:lvl1pPr marL="0" indent="0" algn="l">
              <a:buNone/>
              <a:defRPr b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5E344-E317-4C0D-9882-DDBFDE8AD9A7}" type="datetimeFigureOut">
              <a:rPr lang="en-US" smtClean="0"/>
              <a:pPr/>
              <a:t>9/18/2018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D4F50-3374-4B5D-BEAE-5FB3200FB49B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5E344-E317-4C0D-9882-DDBFDE8AD9A7}" type="datetimeFigureOut">
              <a:rPr lang="en-US" smtClean="0"/>
              <a:pPr/>
              <a:t>9/18/2018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D4F50-3374-4B5D-BEAE-5FB3200FB49B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5E344-E317-4C0D-9882-DDBFDE8AD9A7}" type="datetimeFigureOut">
              <a:rPr lang="en-US" smtClean="0"/>
              <a:pPr/>
              <a:t>9/18/2018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D4F50-3374-4B5D-BEAE-5FB3200FB49B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035E2-C5A2-4DCD-B5D6-577B6A7474CD}" type="datetimeFigureOut">
              <a:rPr lang="en-CA" smtClean="0"/>
              <a:t>2018-09-18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0B3E0-8ADC-4373-AF49-6CD551BE7F2D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035E2-C5A2-4DCD-B5D6-577B6A7474CD}" type="datetimeFigureOut">
              <a:rPr lang="en-CA" smtClean="0"/>
              <a:t>2018-09-18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0B3E0-8ADC-4373-AF49-6CD551BE7F2D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035E2-C5A2-4DCD-B5D6-577B6A7474CD}" type="datetimeFigureOut">
              <a:rPr lang="en-CA" smtClean="0"/>
              <a:t>2018-09-18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0B3E0-8ADC-4373-AF49-6CD551BE7F2D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035E2-C5A2-4DCD-B5D6-577B6A7474CD}" type="datetimeFigureOut">
              <a:rPr lang="en-CA" smtClean="0"/>
              <a:t>2018-09-18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0B3E0-8ADC-4373-AF49-6CD551BE7F2D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035E2-C5A2-4DCD-B5D6-577B6A7474CD}" type="datetimeFigureOut">
              <a:rPr lang="en-CA" smtClean="0"/>
              <a:t>2018-09-18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0B3E0-8ADC-4373-AF49-6CD551BE7F2D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035E2-C5A2-4DCD-B5D6-577B6A7474CD}" type="datetimeFigureOut">
              <a:rPr lang="en-CA" smtClean="0"/>
              <a:t>2018-09-18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0B3E0-8ADC-4373-AF49-6CD551BE7F2D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035E2-C5A2-4DCD-B5D6-577B6A7474CD}" type="datetimeFigureOut">
              <a:rPr lang="en-CA" smtClean="0"/>
              <a:t>2018-09-18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0B3E0-8ADC-4373-AF49-6CD551BE7F2D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57200" y="1571612"/>
            <a:ext cx="8229600" cy="4500594"/>
          </a:xfrm>
        </p:spPr>
        <p:txBody>
          <a:bodyPr/>
          <a:lstStyle>
            <a:lvl1pPr>
              <a:buClr>
                <a:srgbClr val="2C5697"/>
              </a:buClr>
              <a:defRPr>
                <a:effectLst/>
              </a:defRPr>
            </a:lvl1pPr>
            <a:lvl2pPr>
              <a:buClrTx/>
              <a:defRPr>
                <a:solidFill>
                  <a:srgbClr val="000000"/>
                </a:solidFill>
                <a:effectLst/>
              </a:defRPr>
            </a:lvl2pPr>
            <a:lvl3pPr>
              <a:buClr>
                <a:srgbClr val="211452"/>
              </a:buClr>
              <a:defRPr>
                <a:solidFill>
                  <a:srgbClr val="000000"/>
                </a:solidFill>
                <a:effectLst/>
              </a:defRPr>
            </a:lvl3pPr>
            <a:lvl4pPr>
              <a:buClr>
                <a:srgbClr val="00663A"/>
              </a:buClr>
              <a:defRPr>
                <a:solidFill>
                  <a:srgbClr val="000000"/>
                </a:solidFill>
                <a:effectLst/>
              </a:defRPr>
            </a:lvl4pPr>
            <a:lvl5pPr>
              <a:buClrTx/>
              <a:defRPr>
                <a:solidFill>
                  <a:srgbClr val="000000"/>
                </a:solidFill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035E2-C5A2-4DCD-B5D6-577B6A7474CD}" type="datetimeFigureOut">
              <a:rPr lang="en-CA" smtClean="0"/>
              <a:t>2018-09-18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0B3E0-8ADC-4373-AF49-6CD551BE7F2D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035E2-C5A2-4DCD-B5D6-577B6A7474CD}" type="datetimeFigureOut">
              <a:rPr lang="en-CA" smtClean="0"/>
              <a:t>2018-09-18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0B3E0-8ADC-4373-AF49-6CD551BE7F2D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035E2-C5A2-4DCD-B5D6-577B6A7474CD}" type="datetimeFigureOut">
              <a:rPr lang="en-CA" smtClean="0"/>
              <a:t>2018-09-18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0B3E0-8ADC-4373-AF49-6CD551BE7F2D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035E2-C5A2-4DCD-B5D6-577B6A7474CD}" type="datetimeFigureOut">
              <a:rPr lang="en-CA" smtClean="0"/>
              <a:t>2018-09-18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0B3E0-8ADC-4373-AF49-6CD551BE7F2D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825606"/>
            <a:ext cx="4040188" cy="531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357430"/>
            <a:ext cx="4040188" cy="37687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825606"/>
            <a:ext cx="4041775" cy="531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357430"/>
            <a:ext cx="4041775" cy="37687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5E344-E317-4C0D-9882-DDBFDE8AD9A7}" type="datetimeFigureOut">
              <a:rPr lang="en-US" smtClean="0"/>
              <a:pPr/>
              <a:t>9/18/2018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5E344-E317-4C0D-9882-DDBFDE8AD9A7}" type="datetimeFigureOut">
              <a:rPr lang="en-US" smtClean="0"/>
              <a:pPr/>
              <a:t>9/18/2018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D4F50-3374-4B5D-BEAE-5FB3200FB49B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5E344-E317-4C0D-9882-DDBFDE8AD9A7}" type="datetimeFigureOut">
              <a:rPr lang="en-US" smtClean="0"/>
              <a:pPr/>
              <a:t>9/18/2018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D4F50-3374-4B5D-BEAE-5FB3200FB49B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5E344-E317-4C0D-9882-DDBFDE8AD9A7}" type="datetimeFigureOut">
              <a:rPr lang="en-US" smtClean="0"/>
              <a:pPr/>
              <a:t>9/18/2018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D4F50-3374-4B5D-BEAE-5FB3200FB49B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5943600"/>
            <a:ext cx="9144000" cy="914400"/>
          </a:xfrm>
          <a:prstGeom prst="rect">
            <a:avLst/>
          </a:prstGeom>
          <a:solidFill>
            <a:srgbClr val="2C5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00175"/>
            <a:ext cx="8229600" cy="4572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pic>
        <p:nvPicPr>
          <p:cNvPr id="13" name="Picture 12" descr="PTBO-logo-white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6705600" y="6172200"/>
            <a:ext cx="2005594" cy="51636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400" b="0" i="0" kern="1200">
          <a:solidFill>
            <a:srgbClr val="2C5697"/>
          </a:solidFill>
          <a:effectLst/>
          <a:latin typeface="Arial" pitchFamily="34" charset="0"/>
          <a:ea typeface="Segoe UI" pitchFamily="34" charset="0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Tx/>
        <a:buSzPct val="110000"/>
        <a:buFont typeface="Wingdings" pitchFamily="2" charset="2"/>
        <a:buChar char="§"/>
        <a:defRPr sz="3200" kern="1200">
          <a:solidFill>
            <a:schemeClr val="accent1"/>
          </a:solidFill>
          <a:effectLst/>
          <a:latin typeface="Arial" pitchFamily="34" charset="0"/>
          <a:ea typeface="Tahoma" pitchFamily="34" charset="0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211452"/>
        </a:buClr>
        <a:buFont typeface="Wingdings" pitchFamily="2" charset="2"/>
        <a:buChar char="§"/>
        <a:defRPr sz="2800" kern="1200">
          <a:solidFill>
            <a:srgbClr val="211452"/>
          </a:solidFill>
          <a:effectLst/>
          <a:latin typeface="Arial" pitchFamily="34" charset="0"/>
          <a:ea typeface="Tahoma" pitchFamily="34" charset="0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663A"/>
        </a:buClr>
        <a:buFont typeface="Wingdings" pitchFamily="2" charset="2"/>
        <a:buChar char="§"/>
        <a:defRPr sz="2400" kern="1200">
          <a:solidFill>
            <a:srgbClr val="00663A"/>
          </a:solidFill>
          <a:effectLst/>
          <a:latin typeface="Arial" pitchFamily="34" charset="0"/>
          <a:ea typeface="Tahoma" pitchFamily="34" charset="0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BF5A02"/>
        </a:buClr>
        <a:buFont typeface="Wingdings" pitchFamily="2" charset="2"/>
        <a:buChar char="§"/>
        <a:defRPr sz="2000" kern="1200">
          <a:solidFill>
            <a:srgbClr val="BF5A02"/>
          </a:solidFill>
          <a:effectLst/>
          <a:latin typeface="Arial" pitchFamily="34" charset="0"/>
          <a:ea typeface="Tahoma" pitchFamily="34" charset="0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Wingdings" pitchFamily="2" charset="2"/>
        <a:buChar char="§"/>
        <a:defRPr sz="2000" kern="1200">
          <a:solidFill>
            <a:srgbClr val="000000"/>
          </a:solidFill>
          <a:effectLst/>
          <a:latin typeface="Arial" pitchFamily="34" charset="0"/>
          <a:ea typeface="Tahoma" pitchFamily="34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035E2-C5A2-4DCD-B5D6-577B6A7474CD}" type="datetimeFigureOut">
              <a:rPr lang="en-CA" smtClean="0"/>
              <a:t>2018-09-18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0B3E0-8ADC-4373-AF49-6CD551BE7F2D}" type="slidenum">
              <a:rPr lang="en-CA" smtClean="0"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ittle Lake_2018_07_03_City_Peterborough_2018_3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Picture 9" descr="PTBO-logo-tagline-colou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2895600"/>
            <a:ext cx="3834394" cy="11612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 smtClean="0"/>
              <a:t>What is a Secondary Suite?</a:t>
            </a:r>
            <a:endParaRPr lang="en-CA" dirty="0" smtClean="0"/>
          </a:p>
          <a:p>
            <a:pPr lvl="1">
              <a:spcAft>
                <a:spcPts val="1200"/>
              </a:spcAft>
            </a:pPr>
            <a:r>
              <a:rPr lang="en-CA" dirty="0" smtClean="0"/>
              <a:t>Self contained residential units with a private kitchen, bathroom facilities and sleeping areas within dwellings or within structures ancillary to dwellings </a:t>
            </a:r>
          </a:p>
          <a:p>
            <a:pPr lvl="1">
              <a:spcAft>
                <a:spcPts val="1200"/>
              </a:spcAft>
            </a:pPr>
            <a:r>
              <a:rPr lang="en-CA" dirty="0" smtClean="0"/>
              <a:t>Entrance is gained either through a separate entrance or through a common area</a:t>
            </a:r>
          </a:p>
          <a:p>
            <a:endParaRPr lang="en-CA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Background</a:t>
            </a:r>
          </a:p>
        </p:txBody>
      </p:sp>
      <p:pic>
        <p:nvPicPr>
          <p:cNvPr id="4" name="Picture 3" descr="Detached unit pho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371600"/>
            <a:ext cx="3810000" cy="2857500"/>
          </a:xfrm>
          <a:prstGeom prst="rect">
            <a:avLst/>
          </a:prstGeom>
        </p:spPr>
      </p:pic>
      <p:pic>
        <p:nvPicPr>
          <p:cNvPr id="5" name="Picture 4" descr="Camelot Waterlo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1000" y="2667000"/>
            <a:ext cx="4953000" cy="3250406"/>
          </a:xfrm>
          <a:prstGeom prst="rect">
            <a:avLst/>
          </a:prstGeom>
        </p:spPr>
      </p:pic>
      <p:pic>
        <p:nvPicPr>
          <p:cNvPr id="6" name="Picture 5" descr="Edmonton Attached Secondary Suite Diagram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3962400"/>
            <a:ext cx="3574124" cy="1981200"/>
          </a:xfrm>
          <a:prstGeom prst="rect">
            <a:avLst/>
          </a:prstGeom>
        </p:spPr>
      </p:pic>
      <p:pic>
        <p:nvPicPr>
          <p:cNvPr id="9" name="Picture 8" descr="Edmonton Garden Suit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24400" y="1143000"/>
            <a:ext cx="4090219" cy="198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Background: How Are Secondary Suites Currently Regulated?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Planning Approvals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Planning Act, Official Plan, Zoning By-law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Building Approvals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Ontario Building Code, Fire Code, Electrical Safety Code, Municipal By-laws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All Secondary Suites built after November 16, 1995 require a Building Permit</a:t>
            </a:r>
          </a:p>
          <a:p>
            <a:pPr lvl="1">
              <a:spcAft>
                <a:spcPts val="1200"/>
              </a:spcAft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Provincial Considerations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571612"/>
            <a:ext cx="8458200" cy="4500594"/>
          </a:xfrm>
        </p:spPr>
        <p:txBody>
          <a:bodyPr>
            <a:normAutofit/>
          </a:bodyPr>
          <a:lstStyle/>
          <a:p>
            <a:r>
              <a:rPr lang="en-CA" dirty="0" smtClean="0"/>
              <a:t>Permit in both existing neighbourhoods and in newly developing areas</a:t>
            </a:r>
          </a:p>
          <a:p>
            <a:r>
              <a:rPr lang="en-CA" dirty="0" smtClean="0"/>
              <a:t>Consider constraints (e.g. flood plain, servicing availability)</a:t>
            </a:r>
          </a:p>
          <a:p>
            <a:r>
              <a:rPr lang="en-US" dirty="0" smtClean="0"/>
              <a:t>Allow provincial statutes (e.g. Building Code, Fire Code) to take precedent</a:t>
            </a:r>
          </a:p>
          <a:p>
            <a:r>
              <a:rPr lang="en-US" dirty="0" smtClean="0"/>
              <a:t>Ensure suites meet applicable law</a:t>
            </a:r>
          </a:p>
          <a:p>
            <a:endParaRPr lang="en-CA" dirty="0" smtClean="0"/>
          </a:p>
          <a:p>
            <a:endParaRPr lang="en-CA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Current Situation –</a:t>
            </a:r>
            <a:br>
              <a:rPr lang="en-US" dirty="0" smtClean="0"/>
            </a:br>
            <a:r>
              <a:rPr lang="en-US" dirty="0" smtClean="0"/>
              <a:t>Peterborough Policy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1612"/>
            <a:ext cx="4114800" cy="4500594"/>
          </a:xfrm>
        </p:spPr>
        <p:txBody>
          <a:bodyPr>
            <a:normAutofit/>
          </a:bodyPr>
          <a:lstStyle/>
          <a:p>
            <a:r>
              <a:rPr lang="en-US" dirty="0" smtClean="0"/>
              <a:t>“Additional Dwelling Units” permitted as of right in the Central Business District subject to regulations in the Zoning By-law</a:t>
            </a: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6098677" y="0"/>
            <a:ext cx="3045323" cy="5897881"/>
            <a:chOff x="5602923" y="-1"/>
            <a:chExt cx="3541077" cy="6858001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5476" t="9033" r="27042"/>
            <a:stretch>
              <a:fillRect/>
            </a:stretch>
          </p:blipFill>
          <p:spPr bwMode="auto">
            <a:xfrm>
              <a:off x="5602923" y="-1"/>
              <a:ext cx="3541077" cy="6858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 rot="21216861">
              <a:off x="6112425" y="5863793"/>
              <a:ext cx="1326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Rink Street</a:t>
              </a:r>
              <a:endParaRPr lang="en-CA" dirty="0"/>
            </a:p>
          </p:txBody>
        </p:sp>
        <p:sp>
          <p:nvSpPr>
            <p:cNvPr id="7" name="TextBox 6"/>
            <p:cNvSpPr txBox="1"/>
            <p:nvPr/>
          </p:nvSpPr>
          <p:spPr>
            <a:xfrm rot="5174780">
              <a:off x="5093914" y="3582950"/>
              <a:ext cx="17235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Bethune Street</a:t>
              </a:r>
              <a:endParaRPr lang="en-CA" dirty="0"/>
            </a:p>
          </p:txBody>
        </p:sp>
        <p:sp>
          <p:nvSpPr>
            <p:cNvPr id="8" name="TextBox 7"/>
            <p:cNvSpPr txBox="1"/>
            <p:nvPr/>
          </p:nvSpPr>
          <p:spPr>
            <a:xfrm rot="21314668">
              <a:off x="7022434" y="306851"/>
              <a:ext cx="19030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McDonnel</a:t>
              </a:r>
              <a:r>
                <a:rPr lang="en-US" dirty="0" smtClean="0"/>
                <a:t> Street</a:t>
              </a:r>
              <a:endParaRPr lang="en-CA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Current Situation – </a:t>
            </a:r>
            <a:br>
              <a:rPr lang="en-US" sz="3600" dirty="0" smtClean="0"/>
            </a:br>
            <a:r>
              <a:rPr lang="en-US" sz="3600" dirty="0" smtClean="0"/>
              <a:t>1994 Residents Rights Act (Bill 120)</a:t>
            </a:r>
            <a:endParaRPr lang="en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Houses with 2 units </a:t>
            </a:r>
            <a:r>
              <a:rPr lang="en-US" u="sng" dirty="0" smtClean="0"/>
              <a:t>used or occupied</a:t>
            </a:r>
            <a:r>
              <a:rPr lang="en-US" dirty="0" smtClean="0"/>
              <a:t> on November 16, 1995 may be grandfathered from zoning pursuant to the Apartments in Houses legislation from the mid-1990s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9957" t="20779" r="16450" b="30736"/>
          <a:stretch>
            <a:fillRect/>
          </a:stretch>
        </p:blipFill>
        <p:spPr bwMode="auto">
          <a:xfrm>
            <a:off x="1828800" y="3581400"/>
            <a:ext cx="5450769" cy="2244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Current Situation – </a:t>
            </a:r>
            <a:br>
              <a:rPr lang="en-US" sz="3600" dirty="0" smtClean="0"/>
            </a:br>
            <a:r>
              <a:rPr lang="en-US" sz="3600" dirty="0" smtClean="0"/>
              <a:t>1994 Residents Rights Act (Bill 120)</a:t>
            </a:r>
            <a:endParaRPr lang="en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71612"/>
            <a:ext cx="9144000" cy="4500594"/>
          </a:xfrm>
        </p:spPr>
        <p:txBody>
          <a:bodyPr>
            <a:normAutofit/>
          </a:bodyPr>
          <a:lstStyle/>
          <a:p>
            <a:r>
              <a:rPr lang="en-US" dirty="0" smtClean="0"/>
              <a:t>Secondary suites that created with a building permit between November 16, 1995 and May 22, 1996 are grandfathered from zoning as a permitted land use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1364" t="3636" r="11364" b="20000"/>
          <a:stretch>
            <a:fillRect/>
          </a:stretch>
        </p:blipFill>
        <p:spPr bwMode="auto">
          <a:xfrm>
            <a:off x="4191000" y="3124200"/>
            <a:ext cx="4267200" cy="2635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Peterborough’s </a:t>
            </a:r>
            <a:r>
              <a:rPr lang="en-US" dirty="0" smtClean="0"/>
              <a:t>Solution</a:t>
            </a:r>
            <a:endParaRPr lang="en-CA" dirty="0"/>
          </a:p>
        </p:txBody>
      </p:sp>
      <p:pic>
        <p:nvPicPr>
          <p:cNvPr id="3077" name="Picture 5" descr="O:\Corporate Directory\Graphics\City Stock Photos\City Shots\Little Lake Fountai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703" y="2057400"/>
            <a:ext cx="5516027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80" name="Picture 8" descr="A recently installed sign welcomes drivers and visitors to Peterborough on Thursday March 30, 2017 at the intersection of Crawford Dr. and The Parkway in Peterborough, Ont. Clifford Skarstedt/Peterborough Examiner/Postmedia Network"/>
          <p:cNvPicPr>
            <a:picLocks noChangeAspect="1" noChangeArrowheads="1"/>
          </p:cNvPicPr>
          <p:nvPr/>
        </p:nvPicPr>
        <p:blipFill>
          <a:blip r:embed="rId3" cstate="print"/>
          <a:srcRect l="73086" b="15152"/>
          <a:stretch>
            <a:fillRect/>
          </a:stretch>
        </p:blipFill>
        <p:spPr bwMode="auto">
          <a:xfrm>
            <a:off x="609600" y="1371600"/>
            <a:ext cx="2514600" cy="4521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Peterborough’s Solution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May 22, 2018</a:t>
            </a:r>
          </a:p>
          <a:p>
            <a:pPr lvl="1"/>
            <a:r>
              <a:rPr lang="en-US" dirty="0" smtClean="0"/>
              <a:t>Council Approval of Official Plan Amendment No. 177 and Zoning By-law 18-048</a:t>
            </a:r>
          </a:p>
          <a:p>
            <a:pPr lvl="1"/>
            <a:r>
              <a:rPr lang="en-US" dirty="0" smtClean="0"/>
              <a:t>No appeals received; By-laws now in effect</a:t>
            </a:r>
            <a:endParaRPr lang="en-CA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Official Plan Amendment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Deleted </a:t>
            </a:r>
            <a:r>
              <a:rPr lang="en-US" dirty="0" smtClean="0"/>
              <a:t>obsolete policies and </a:t>
            </a:r>
            <a:r>
              <a:rPr lang="en-US" dirty="0" smtClean="0"/>
              <a:t>created </a:t>
            </a:r>
            <a:r>
              <a:rPr lang="en-US" dirty="0" smtClean="0"/>
              <a:t>a new policy to permit secondary suites in singles, semis, and row/towns</a:t>
            </a:r>
          </a:p>
          <a:p>
            <a:pPr lvl="1"/>
            <a:r>
              <a:rPr lang="en-US" dirty="0" smtClean="0"/>
              <a:t>1 suite per principal dwelling</a:t>
            </a:r>
          </a:p>
          <a:p>
            <a:pPr lvl="1"/>
            <a:r>
              <a:rPr lang="en-US" dirty="0" smtClean="0"/>
              <a:t>Allows </a:t>
            </a:r>
            <a:r>
              <a:rPr lang="en-US" dirty="0" smtClean="0"/>
              <a:t>detached suites</a:t>
            </a:r>
          </a:p>
          <a:p>
            <a:pPr lvl="1"/>
            <a:r>
              <a:rPr lang="en-US" dirty="0" smtClean="0"/>
              <a:t>Prohibits </a:t>
            </a:r>
            <a:r>
              <a:rPr lang="en-US" dirty="0" smtClean="0"/>
              <a:t>severances</a:t>
            </a:r>
          </a:p>
          <a:p>
            <a:pPr lvl="1"/>
            <a:r>
              <a:rPr lang="en-US" dirty="0" smtClean="0"/>
              <a:t>Prohibits </a:t>
            </a:r>
            <a:r>
              <a:rPr lang="en-US" dirty="0" smtClean="0"/>
              <a:t>suites in floodplain; </a:t>
            </a:r>
            <a:r>
              <a:rPr lang="en-US" dirty="0" smtClean="0"/>
              <a:t>discourages suites </a:t>
            </a:r>
            <a:r>
              <a:rPr lang="en-US" dirty="0" smtClean="0"/>
              <a:t>in proximity to erosion hazards</a:t>
            </a:r>
          </a:p>
          <a:p>
            <a:pPr lvl="1"/>
            <a:r>
              <a:rPr lang="en-US" dirty="0" smtClean="0"/>
              <a:t>Requires </a:t>
            </a:r>
            <a:r>
              <a:rPr lang="en-US" dirty="0" smtClean="0"/>
              <a:t>municipal services unless zoning permits otherwise</a:t>
            </a:r>
            <a:endParaRPr lang="en-CA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838200"/>
            <a:ext cx="7772400" cy="1981200"/>
          </a:xfrm>
        </p:spPr>
        <p:txBody>
          <a:bodyPr>
            <a:normAutofit/>
          </a:bodyPr>
          <a:lstStyle/>
          <a:p>
            <a:r>
              <a:rPr lang="en-US" sz="4800" cap="none" dirty="0" smtClean="0">
                <a:effectLst/>
              </a:rPr>
              <a:t>Secondary </a:t>
            </a:r>
            <a:r>
              <a:rPr lang="en-US" sz="4800" cap="none" dirty="0" smtClean="0">
                <a:effectLst/>
              </a:rPr>
              <a:t>Suites in the</a:t>
            </a:r>
            <a:br>
              <a:rPr lang="en-US" sz="4800" cap="none" dirty="0" smtClean="0">
                <a:effectLst/>
              </a:rPr>
            </a:br>
            <a:r>
              <a:rPr lang="en-US" sz="4800" cap="none" dirty="0" smtClean="0">
                <a:effectLst/>
              </a:rPr>
              <a:t>City of Peterborough</a:t>
            </a:r>
            <a:endParaRPr lang="en-CA" sz="48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581400"/>
            <a:ext cx="7772400" cy="150018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September 19, 2018</a:t>
            </a:r>
            <a:endParaRPr lang="en-CA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Zoning By-law Amendment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Amended </a:t>
            </a:r>
            <a:r>
              <a:rPr lang="en-US" dirty="0" smtClean="0"/>
              <a:t>existing downtown zoning regulation to include new city-wide regulations</a:t>
            </a:r>
          </a:p>
          <a:p>
            <a:pPr lvl="1"/>
            <a:r>
              <a:rPr lang="en-US" dirty="0" smtClean="0"/>
              <a:t>Downtown regulations </a:t>
            </a:r>
            <a:r>
              <a:rPr lang="en-US" dirty="0" smtClean="0"/>
              <a:t>remain </a:t>
            </a:r>
            <a:r>
              <a:rPr lang="en-US" dirty="0" smtClean="0"/>
              <a:t>but </a:t>
            </a:r>
            <a:r>
              <a:rPr lang="en-US" dirty="0" smtClean="0"/>
              <a:t>do </a:t>
            </a:r>
            <a:r>
              <a:rPr lang="en-US" dirty="0" smtClean="0"/>
              <a:t>not apply secondary suites in certain singles, semis or row/townhouses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Zoning By-law Amendment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Secondary </a:t>
            </a:r>
            <a:r>
              <a:rPr lang="en-US" dirty="0" smtClean="0"/>
              <a:t>Suites </a:t>
            </a:r>
            <a:r>
              <a:rPr lang="en-US" dirty="0" smtClean="0"/>
              <a:t>allowed throughout </a:t>
            </a:r>
            <a:r>
              <a:rPr lang="en-US" dirty="0" smtClean="0"/>
              <a:t>the City in single-detached, semi-detached and townhouse dwellings and in accessory buildings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Principal dwelling must be a permitted use in a </a:t>
            </a:r>
            <a:r>
              <a:rPr lang="en-US" u="sng" dirty="0" smtClean="0"/>
              <a:t>residential</a:t>
            </a:r>
            <a:r>
              <a:rPr lang="en-US" dirty="0" smtClean="0"/>
              <a:t> zoning district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Limit 1 suite per principal dwelling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Does not apply to annexed areas under Township Zoning By-laws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Zoning By-law</a:t>
            </a:r>
            <a:br>
              <a:rPr lang="en-US" dirty="0" smtClean="0"/>
            </a:br>
            <a:r>
              <a:rPr lang="en-US" dirty="0" smtClean="0"/>
              <a:t>Amendment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71612"/>
            <a:ext cx="4419600" cy="4500594"/>
          </a:xfrm>
        </p:spPr>
        <p:txBody>
          <a:bodyPr>
            <a:normAutofit/>
          </a:bodyPr>
          <a:lstStyle/>
          <a:p>
            <a:r>
              <a:rPr lang="en-US" dirty="0" smtClean="0"/>
              <a:t>Applicable Areas</a:t>
            </a:r>
          </a:p>
          <a:p>
            <a:r>
              <a:rPr lang="en-US" sz="2400" dirty="0" smtClean="0"/>
              <a:t>Residential – Pink</a:t>
            </a:r>
          </a:p>
          <a:p>
            <a:r>
              <a:rPr lang="en-US" sz="2400" dirty="0" smtClean="0"/>
              <a:t>Former Township Zoning – Dark Grey</a:t>
            </a:r>
          </a:p>
          <a:p>
            <a:r>
              <a:rPr lang="en-US" sz="2400" dirty="0" smtClean="0"/>
              <a:t>Other Zones – Light Grey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5557" t="12446" r="67219" b="9322"/>
          <a:stretch>
            <a:fillRect/>
          </a:stretch>
        </p:blipFill>
        <p:spPr bwMode="auto">
          <a:xfrm>
            <a:off x="4724401" y="0"/>
            <a:ext cx="4157381" cy="590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Zoning By-law Amendment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Unit size: 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Minimum: 28m</a:t>
            </a:r>
            <a:r>
              <a:rPr lang="en-US" baseline="30000" dirty="0" smtClean="0"/>
              <a:t>2 </a:t>
            </a:r>
            <a:r>
              <a:rPr lang="en-US" dirty="0" smtClean="0"/>
              <a:t>(300 </a:t>
            </a:r>
            <a:r>
              <a:rPr lang="en-US" dirty="0" err="1" smtClean="0"/>
              <a:t>sf</a:t>
            </a:r>
            <a:r>
              <a:rPr lang="en-US" dirty="0" smtClean="0"/>
              <a:t>)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Maximum: less than the floor area of the principal dwelling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Maximum Number of Bedrooms: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Zoning By-law Amendment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Removed </a:t>
            </a:r>
            <a:r>
              <a:rPr lang="en-US" dirty="0" smtClean="0"/>
              <a:t>basement ceiling height restrictions from Zoning By-law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948" t="5517" b="7041"/>
          <a:stretch>
            <a:fillRect/>
          </a:stretch>
        </p:blipFill>
        <p:spPr bwMode="auto">
          <a:xfrm>
            <a:off x="1905000" y="2895600"/>
            <a:ext cx="4572000" cy="2878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Zoning By-law Amendment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Secondary </a:t>
            </a:r>
            <a:r>
              <a:rPr lang="en-US" dirty="0" smtClean="0"/>
              <a:t>Suites permitted </a:t>
            </a:r>
            <a:r>
              <a:rPr lang="en-US" dirty="0" smtClean="0"/>
              <a:t>in an accessory building:</a:t>
            </a:r>
          </a:p>
          <a:p>
            <a:pPr lvl="1"/>
            <a:r>
              <a:rPr lang="en-US" dirty="0" smtClean="0"/>
              <a:t>Subject to the same regulations as all other accessory buildings (Section 6.18 of the Zoning By-law)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Detached Suites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71612"/>
            <a:ext cx="8839200" cy="4500594"/>
          </a:xfrm>
        </p:spPr>
        <p:txBody>
          <a:bodyPr>
            <a:normAutofit/>
          </a:bodyPr>
          <a:lstStyle/>
          <a:p>
            <a:r>
              <a:rPr lang="en-US" dirty="0" smtClean="0"/>
              <a:t>Accessory buildings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56118" t="37338" r="3889" b="21768"/>
          <a:stretch>
            <a:fillRect/>
          </a:stretch>
        </p:blipFill>
        <p:spPr bwMode="auto">
          <a:xfrm>
            <a:off x="0" y="2286000"/>
            <a:ext cx="9061657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257800" y="3733800"/>
            <a:ext cx="3657600" cy="533400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Fire Access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Fire Department Access from street:</a:t>
            </a:r>
          </a:p>
          <a:p>
            <a:pPr lvl="1"/>
            <a:r>
              <a:rPr lang="en-US" dirty="0" smtClean="0"/>
              <a:t>90 </a:t>
            </a:r>
            <a:r>
              <a:rPr lang="en-US" dirty="0" err="1" smtClean="0"/>
              <a:t>metre</a:t>
            </a:r>
            <a:r>
              <a:rPr lang="en-US" dirty="0" smtClean="0"/>
              <a:t> distance between fire hydrant and main entrance to suite; or,</a:t>
            </a:r>
          </a:p>
          <a:p>
            <a:pPr lvl="1"/>
            <a:r>
              <a:rPr lang="en-US" dirty="0" smtClean="0"/>
              <a:t>Alternative fire access/suppression system approved by Fire Dept. and Building Division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5105400" y="228600"/>
            <a:ext cx="3810932" cy="5486400"/>
            <a:chOff x="5334000" y="1371600"/>
            <a:chExt cx="3810932" cy="5486400"/>
          </a:xfrm>
        </p:grpSpPr>
        <p:grpSp>
          <p:nvGrpSpPr>
            <p:cNvPr id="17" name="Group 16"/>
            <p:cNvGrpSpPr/>
            <p:nvPr/>
          </p:nvGrpSpPr>
          <p:grpSpPr>
            <a:xfrm>
              <a:off x="5334000" y="1371600"/>
              <a:ext cx="3810000" cy="5486400"/>
              <a:chOff x="5334000" y="1371600"/>
              <a:chExt cx="3810000" cy="54864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14835" t="6734" r="10992" b="3484"/>
              <a:stretch>
                <a:fillRect/>
              </a:stretch>
            </p:blipFill>
            <p:spPr bwMode="auto">
              <a:xfrm>
                <a:off x="5372100" y="1371600"/>
                <a:ext cx="3771900" cy="5486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Freeform 7"/>
              <p:cNvSpPr/>
              <p:nvPr/>
            </p:nvSpPr>
            <p:spPr>
              <a:xfrm>
                <a:off x="5503653" y="1733909"/>
                <a:ext cx="3510951" cy="5046453"/>
              </a:xfrm>
              <a:custGeom>
                <a:avLst/>
                <a:gdLst>
                  <a:gd name="connsiteX0" fmla="*/ 3390181 w 3510951"/>
                  <a:gd name="connsiteY0" fmla="*/ 4589253 h 5046453"/>
                  <a:gd name="connsiteX1" fmla="*/ 3131389 w 3510951"/>
                  <a:gd name="connsiteY1" fmla="*/ 4477110 h 5046453"/>
                  <a:gd name="connsiteX2" fmla="*/ 1561381 w 3510951"/>
                  <a:gd name="connsiteY2" fmla="*/ 5046453 h 5046453"/>
                  <a:gd name="connsiteX3" fmla="*/ 905773 w 3510951"/>
                  <a:gd name="connsiteY3" fmla="*/ 3338423 h 5046453"/>
                  <a:gd name="connsiteX4" fmla="*/ 888521 w 3510951"/>
                  <a:gd name="connsiteY4" fmla="*/ 2915729 h 5046453"/>
                  <a:gd name="connsiteX5" fmla="*/ 0 w 3510951"/>
                  <a:gd name="connsiteY5" fmla="*/ 879895 h 5046453"/>
                  <a:gd name="connsiteX6" fmla="*/ 2242868 w 3510951"/>
                  <a:gd name="connsiteY6" fmla="*/ 0 h 5046453"/>
                  <a:gd name="connsiteX7" fmla="*/ 2122098 w 3510951"/>
                  <a:gd name="connsiteY7" fmla="*/ 155276 h 5046453"/>
                  <a:gd name="connsiteX8" fmla="*/ 1984075 w 3510951"/>
                  <a:gd name="connsiteY8" fmla="*/ 327804 h 5046453"/>
                  <a:gd name="connsiteX9" fmla="*/ 1837426 w 3510951"/>
                  <a:gd name="connsiteY9" fmla="*/ 491706 h 5046453"/>
                  <a:gd name="connsiteX10" fmla="*/ 1880558 w 3510951"/>
                  <a:gd name="connsiteY10" fmla="*/ 724619 h 5046453"/>
                  <a:gd name="connsiteX11" fmla="*/ 2044460 w 3510951"/>
                  <a:gd name="connsiteY11" fmla="*/ 759125 h 5046453"/>
                  <a:gd name="connsiteX12" fmla="*/ 2208362 w 3510951"/>
                  <a:gd name="connsiteY12" fmla="*/ 897148 h 5046453"/>
                  <a:gd name="connsiteX13" fmla="*/ 2458528 w 3510951"/>
                  <a:gd name="connsiteY13" fmla="*/ 1147314 h 5046453"/>
                  <a:gd name="connsiteX14" fmla="*/ 2544792 w 3510951"/>
                  <a:gd name="connsiteY14" fmla="*/ 1397480 h 5046453"/>
                  <a:gd name="connsiteX15" fmla="*/ 2562045 w 3510951"/>
                  <a:gd name="connsiteY15" fmla="*/ 1500997 h 5046453"/>
                  <a:gd name="connsiteX16" fmla="*/ 2380890 w 3510951"/>
                  <a:gd name="connsiteY16" fmla="*/ 1906438 h 5046453"/>
                  <a:gd name="connsiteX17" fmla="*/ 2303253 w 3510951"/>
                  <a:gd name="connsiteY17" fmla="*/ 2096219 h 5046453"/>
                  <a:gd name="connsiteX18" fmla="*/ 2268747 w 3510951"/>
                  <a:gd name="connsiteY18" fmla="*/ 2234242 h 5046453"/>
                  <a:gd name="connsiteX19" fmla="*/ 2191109 w 3510951"/>
                  <a:gd name="connsiteY19" fmla="*/ 2441276 h 5046453"/>
                  <a:gd name="connsiteX20" fmla="*/ 2173856 w 3510951"/>
                  <a:gd name="connsiteY20" fmla="*/ 2536166 h 5046453"/>
                  <a:gd name="connsiteX21" fmla="*/ 2165230 w 3510951"/>
                  <a:gd name="connsiteY21" fmla="*/ 2656936 h 5046453"/>
                  <a:gd name="connsiteX22" fmla="*/ 2078966 w 3510951"/>
                  <a:gd name="connsiteY22" fmla="*/ 2682816 h 5046453"/>
                  <a:gd name="connsiteX23" fmla="*/ 2035834 w 3510951"/>
                  <a:gd name="connsiteY23" fmla="*/ 2751827 h 5046453"/>
                  <a:gd name="connsiteX24" fmla="*/ 2044460 w 3510951"/>
                  <a:gd name="connsiteY24" fmla="*/ 2881223 h 5046453"/>
                  <a:gd name="connsiteX25" fmla="*/ 2061713 w 3510951"/>
                  <a:gd name="connsiteY25" fmla="*/ 2932982 h 5046453"/>
                  <a:gd name="connsiteX26" fmla="*/ 2061713 w 3510951"/>
                  <a:gd name="connsiteY26" fmla="*/ 2932982 h 5046453"/>
                  <a:gd name="connsiteX27" fmla="*/ 2070339 w 3510951"/>
                  <a:gd name="connsiteY27" fmla="*/ 3096883 h 5046453"/>
                  <a:gd name="connsiteX28" fmla="*/ 2044460 w 3510951"/>
                  <a:gd name="connsiteY28" fmla="*/ 3174521 h 5046453"/>
                  <a:gd name="connsiteX29" fmla="*/ 2018581 w 3510951"/>
                  <a:gd name="connsiteY29" fmla="*/ 3278038 h 5046453"/>
                  <a:gd name="connsiteX30" fmla="*/ 2001328 w 3510951"/>
                  <a:gd name="connsiteY30" fmla="*/ 3381555 h 5046453"/>
                  <a:gd name="connsiteX31" fmla="*/ 2001328 w 3510951"/>
                  <a:gd name="connsiteY31" fmla="*/ 3381555 h 5046453"/>
                  <a:gd name="connsiteX32" fmla="*/ 1984075 w 3510951"/>
                  <a:gd name="connsiteY32" fmla="*/ 3502325 h 5046453"/>
                  <a:gd name="connsiteX33" fmla="*/ 2009955 w 3510951"/>
                  <a:gd name="connsiteY33" fmla="*/ 3579963 h 5046453"/>
                  <a:gd name="connsiteX34" fmla="*/ 2078966 w 3510951"/>
                  <a:gd name="connsiteY34" fmla="*/ 3597216 h 5046453"/>
                  <a:gd name="connsiteX35" fmla="*/ 2208362 w 3510951"/>
                  <a:gd name="connsiteY35" fmla="*/ 3588589 h 5046453"/>
                  <a:gd name="connsiteX36" fmla="*/ 2294626 w 3510951"/>
                  <a:gd name="connsiteY36" fmla="*/ 3605842 h 5046453"/>
                  <a:gd name="connsiteX37" fmla="*/ 2225615 w 3510951"/>
                  <a:gd name="connsiteY37" fmla="*/ 3804249 h 5046453"/>
                  <a:gd name="connsiteX38" fmla="*/ 2113472 w 3510951"/>
                  <a:gd name="connsiteY38" fmla="*/ 3847382 h 5046453"/>
                  <a:gd name="connsiteX39" fmla="*/ 2104845 w 3510951"/>
                  <a:gd name="connsiteY39" fmla="*/ 3968151 h 5046453"/>
                  <a:gd name="connsiteX40" fmla="*/ 2216989 w 3510951"/>
                  <a:gd name="connsiteY40" fmla="*/ 4088921 h 5046453"/>
                  <a:gd name="connsiteX41" fmla="*/ 2406770 w 3510951"/>
                  <a:gd name="connsiteY41" fmla="*/ 4157933 h 5046453"/>
                  <a:gd name="connsiteX42" fmla="*/ 2656936 w 3510951"/>
                  <a:gd name="connsiteY42" fmla="*/ 4149306 h 5046453"/>
                  <a:gd name="connsiteX43" fmla="*/ 2855343 w 3510951"/>
                  <a:gd name="connsiteY43" fmla="*/ 4011283 h 5046453"/>
                  <a:gd name="connsiteX44" fmla="*/ 3036498 w 3510951"/>
                  <a:gd name="connsiteY44" fmla="*/ 3856008 h 5046453"/>
                  <a:gd name="connsiteX45" fmla="*/ 3122762 w 3510951"/>
                  <a:gd name="connsiteY45" fmla="*/ 3631721 h 5046453"/>
                  <a:gd name="connsiteX46" fmla="*/ 3260785 w 3510951"/>
                  <a:gd name="connsiteY46" fmla="*/ 3510951 h 5046453"/>
                  <a:gd name="connsiteX47" fmla="*/ 3329796 w 3510951"/>
                  <a:gd name="connsiteY47" fmla="*/ 3467819 h 5046453"/>
                  <a:gd name="connsiteX48" fmla="*/ 3372928 w 3510951"/>
                  <a:gd name="connsiteY48" fmla="*/ 3605842 h 5046453"/>
                  <a:gd name="connsiteX49" fmla="*/ 3450566 w 3510951"/>
                  <a:gd name="connsiteY49" fmla="*/ 3786997 h 5046453"/>
                  <a:gd name="connsiteX50" fmla="*/ 3510951 w 3510951"/>
                  <a:gd name="connsiteY50" fmla="*/ 3873261 h 5046453"/>
                  <a:gd name="connsiteX51" fmla="*/ 3476445 w 3510951"/>
                  <a:gd name="connsiteY51" fmla="*/ 4097548 h 5046453"/>
                  <a:gd name="connsiteX52" fmla="*/ 3398807 w 3510951"/>
                  <a:gd name="connsiteY52" fmla="*/ 4278702 h 5046453"/>
                  <a:gd name="connsiteX53" fmla="*/ 3347049 w 3510951"/>
                  <a:gd name="connsiteY53" fmla="*/ 4321834 h 5046453"/>
                  <a:gd name="connsiteX54" fmla="*/ 3390181 w 3510951"/>
                  <a:gd name="connsiteY54" fmla="*/ 4477110 h 5046453"/>
                  <a:gd name="connsiteX55" fmla="*/ 3390181 w 3510951"/>
                  <a:gd name="connsiteY55" fmla="*/ 4589253 h 5046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3510951" h="5046453">
                    <a:moveTo>
                      <a:pt x="3390181" y="4589253"/>
                    </a:moveTo>
                    <a:lnTo>
                      <a:pt x="3131389" y="4477110"/>
                    </a:lnTo>
                    <a:lnTo>
                      <a:pt x="1561381" y="5046453"/>
                    </a:lnTo>
                    <a:lnTo>
                      <a:pt x="905773" y="3338423"/>
                    </a:lnTo>
                    <a:lnTo>
                      <a:pt x="888521" y="2915729"/>
                    </a:lnTo>
                    <a:lnTo>
                      <a:pt x="0" y="879895"/>
                    </a:lnTo>
                    <a:lnTo>
                      <a:pt x="2242868" y="0"/>
                    </a:lnTo>
                    <a:lnTo>
                      <a:pt x="2122098" y="155276"/>
                    </a:lnTo>
                    <a:lnTo>
                      <a:pt x="1984075" y="327804"/>
                    </a:lnTo>
                    <a:lnTo>
                      <a:pt x="1837426" y="491706"/>
                    </a:lnTo>
                    <a:lnTo>
                      <a:pt x="1880558" y="724619"/>
                    </a:lnTo>
                    <a:lnTo>
                      <a:pt x="2044460" y="759125"/>
                    </a:lnTo>
                    <a:lnTo>
                      <a:pt x="2208362" y="897148"/>
                    </a:lnTo>
                    <a:lnTo>
                      <a:pt x="2458528" y="1147314"/>
                    </a:lnTo>
                    <a:lnTo>
                      <a:pt x="2544792" y="1397480"/>
                    </a:lnTo>
                    <a:lnTo>
                      <a:pt x="2562045" y="1500997"/>
                    </a:lnTo>
                    <a:lnTo>
                      <a:pt x="2380890" y="1906438"/>
                    </a:lnTo>
                    <a:lnTo>
                      <a:pt x="2303253" y="2096219"/>
                    </a:lnTo>
                    <a:lnTo>
                      <a:pt x="2268747" y="2234242"/>
                    </a:lnTo>
                    <a:lnTo>
                      <a:pt x="2191109" y="2441276"/>
                    </a:lnTo>
                    <a:lnTo>
                      <a:pt x="2173856" y="2536166"/>
                    </a:lnTo>
                    <a:lnTo>
                      <a:pt x="2165230" y="2656936"/>
                    </a:lnTo>
                    <a:lnTo>
                      <a:pt x="2078966" y="2682816"/>
                    </a:lnTo>
                    <a:lnTo>
                      <a:pt x="2035834" y="2751827"/>
                    </a:lnTo>
                    <a:lnTo>
                      <a:pt x="2044460" y="2881223"/>
                    </a:lnTo>
                    <a:lnTo>
                      <a:pt x="2061713" y="2932982"/>
                    </a:lnTo>
                    <a:lnTo>
                      <a:pt x="2061713" y="2932982"/>
                    </a:lnTo>
                    <a:lnTo>
                      <a:pt x="2070339" y="3096883"/>
                    </a:lnTo>
                    <a:lnTo>
                      <a:pt x="2044460" y="3174521"/>
                    </a:lnTo>
                    <a:lnTo>
                      <a:pt x="2018581" y="3278038"/>
                    </a:lnTo>
                    <a:lnTo>
                      <a:pt x="2001328" y="3381555"/>
                    </a:lnTo>
                    <a:lnTo>
                      <a:pt x="2001328" y="3381555"/>
                    </a:lnTo>
                    <a:lnTo>
                      <a:pt x="1984075" y="3502325"/>
                    </a:lnTo>
                    <a:lnTo>
                      <a:pt x="2009955" y="3579963"/>
                    </a:lnTo>
                    <a:lnTo>
                      <a:pt x="2078966" y="3597216"/>
                    </a:lnTo>
                    <a:lnTo>
                      <a:pt x="2208362" y="3588589"/>
                    </a:lnTo>
                    <a:lnTo>
                      <a:pt x="2294626" y="3605842"/>
                    </a:lnTo>
                    <a:lnTo>
                      <a:pt x="2225615" y="3804249"/>
                    </a:lnTo>
                    <a:lnTo>
                      <a:pt x="2113472" y="3847382"/>
                    </a:lnTo>
                    <a:lnTo>
                      <a:pt x="2104845" y="3968151"/>
                    </a:lnTo>
                    <a:lnTo>
                      <a:pt x="2216989" y="4088921"/>
                    </a:lnTo>
                    <a:lnTo>
                      <a:pt x="2406770" y="4157933"/>
                    </a:lnTo>
                    <a:lnTo>
                      <a:pt x="2656936" y="4149306"/>
                    </a:lnTo>
                    <a:lnTo>
                      <a:pt x="2855343" y="4011283"/>
                    </a:lnTo>
                    <a:lnTo>
                      <a:pt x="3036498" y="3856008"/>
                    </a:lnTo>
                    <a:lnTo>
                      <a:pt x="3122762" y="3631721"/>
                    </a:lnTo>
                    <a:lnTo>
                      <a:pt x="3260785" y="3510951"/>
                    </a:lnTo>
                    <a:lnTo>
                      <a:pt x="3329796" y="3467819"/>
                    </a:lnTo>
                    <a:lnTo>
                      <a:pt x="3372928" y="3605842"/>
                    </a:lnTo>
                    <a:lnTo>
                      <a:pt x="3450566" y="3786997"/>
                    </a:lnTo>
                    <a:lnTo>
                      <a:pt x="3510951" y="3873261"/>
                    </a:lnTo>
                    <a:lnTo>
                      <a:pt x="3476445" y="4097548"/>
                    </a:lnTo>
                    <a:lnTo>
                      <a:pt x="3398807" y="4278702"/>
                    </a:lnTo>
                    <a:lnTo>
                      <a:pt x="3347049" y="4321834"/>
                    </a:lnTo>
                    <a:lnTo>
                      <a:pt x="3390181" y="4477110"/>
                    </a:lnTo>
                    <a:lnTo>
                      <a:pt x="3390181" y="4589253"/>
                    </a:lnTo>
                    <a:close/>
                  </a:path>
                </a:pathLst>
              </a:custGeom>
              <a:noFill/>
              <a:ln w="50800">
                <a:solidFill>
                  <a:srgbClr val="7030A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" name="Freeform 4"/>
              <p:cNvSpPr/>
              <p:nvPr/>
            </p:nvSpPr>
            <p:spPr>
              <a:xfrm>
                <a:off x="6093562" y="2809037"/>
                <a:ext cx="1953158" cy="2779776"/>
              </a:xfrm>
              <a:custGeom>
                <a:avLst/>
                <a:gdLst>
                  <a:gd name="connsiteX0" fmla="*/ 1550822 w 1953158"/>
                  <a:gd name="connsiteY0" fmla="*/ 2772461 h 2779776"/>
                  <a:gd name="connsiteX1" fmla="*/ 1550822 w 1953158"/>
                  <a:gd name="connsiteY1" fmla="*/ 2772461 h 2779776"/>
                  <a:gd name="connsiteX2" fmla="*/ 1433779 w 1953158"/>
                  <a:gd name="connsiteY2" fmla="*/ 2772461 h 2779776"/>
                  <a:gd name="connsiteX3" fmla="*/ 1345996 w 1953158"/>
                  <a:gd name="connsiteY3" fmla="*/ 2779776 h 2779776"/>
                  <a:gd name="connsiteX4" fmla="*/ 1324051 w 1953158"/>
                  <a:gd name="connsiteY4" fmla="*/ 2560320 h 2779776"/>
                  <a:gd name="connsiteX5" fmla="*/ 929030 w 1953158"/>
                  <a:gd name="connsiteY5" fmla="*/ 2589581 h 2779776"/>
                  <a:gd name="connsiteX6" fmla="*/ 775411 w 1953158"/>
                  <a:gd name="connsiteY6" fmla="*/ 2618841 h 2779776"/>
                  <a:gd name="connsiteX7" fmla="*/ 680313 w 1953158"/>
                  <a:gd name="connsiteY7" fmla="*/ 1550822 h 2779776"/>
                  <a:gd name="connsiteX8" fmla="*/ 402336 w 1953158"/>
                  <a:gd name="connsiteY8" fmla="*/ 1587398 h 2779776"/>
                  <a:gd name="connsiteX9" fmla="*/ 395020 w 1953158"/>
                  <a:gd name="connsiteY9" fmla="*/ 1499616 h 2779776"/>
                  <a:gd name="connsiteX10" fmla="*/ 124358 w 1953158"/>
                  <a:gd name="connsiteY10" fmla="*/ 1521561 h 2779776"/>
                  <a:gd name="connsiteX11" fmla="*/ 0 w 1953158"/>
                  <a:gd name="connsiteY11" fmla="*/ 1177747 h 2779776"/>
                  <a:gd name="connsiteX12" fmla="*/ 248716 w 1953158"/>
                  <a:gd name="connsiteY12" fmla="*/ 1148486 h 2779776"/>
                  <a:gd name="connsiteX13" fmla="*/ 226771 w 1953158"/>
                  <a:gd name="connsiteY13" fmla="*/ 1221638 h 2779776"/>
                  <a:gd name="connsiteX14" fmla="*/ 380390 w 1953158"/>
                  <a:gd name="connsiteY14" fmla="*/ 1214323 h 2779776"/>
                  <a:gd name="connsiteX15" fmla="*/ 380390 w 1953158"/>
                  <a:gd name="connsiteY15" fmla="*/ 1133856 h 2779776"/>
                  <a:gd name="connsiteX16" fmla="*/ 636422 w 1953158"/>
                  <a:gd name="connsiteY16" fmla="*/ 1119225 h 2779776"/>
                  <a:gd name="connsiteX17" fmla="*/ 570585 w 1953158"/>
                  <a:gd name="connsiteY17" fmla="*/ 263347 h 2779776"/>
                  <a:gd name="connsiteX18" fmla="*/ 716889 w 1953158"/>
                  <a:gd name="connsiteY18" fmla="*/ 248717 h 2779776"/>
                  <a:gd name="connsiteX19" fmla="*/ 716889 w 1953158"/>
                  <a:gd name="connsiteY19" fmla="*/ 153619 h 2779776"/>
                  <a:gd name="connsiteX20" fmla="*/ 936345 w 1953158"/>
                  <a:gd name="connsiteY20" fmla="*/ 131673 h 2779776"/>
                  <a:gd name="connsiteX21" fmla="*/ 929030 w 1953158"/>
                  <a:gd name="connsiteY21" fmla="*/ 0 h 2779776"/>
                  <a:gd name="connsiteX22" fmla="*/ 1097280 w 1953158"/>
                  <a:gd name="connsiteY22" fmla="*/ 7315 h 2779776"/>
                  <a:gd name="connsiteX23" fmla="*/ 1111910 w 1953158"/>
                  <a:gd name="connsiteY23" fmla="*/ 219456 h 2779776"/>
                  <a:gd name="connsiteX24" fmla="*/ 1506931 w 1953158"/>
                  <a:gd name="connsiteY24" fmla="*/ 190195 h 2779776"/>
                  <a:gd name="connsiteX25" fmla="*/ 1521561 w 1953158"/>
                  <a:gd name="connsiteY25" fmla="*/ 395021 h 2779776"/>
                  <a:gd name="connsiteX26" fmla="*/ 1784908 w 1953158"/>
                  <a:gd name="connsiteY26" fmla="*/ 365760 h 2779776"/>
                  <a:gd name="connsiteX27" fmla="*/ 1945843 w 1953158"/>
                  <a:gd name="connsiteY27" fmla="*/ 307238 h 2779776"/>
                  <a:gd name="connsiteX28" fmla="*/ 1953158 w 1953158"/>
                  <a:gd name="connsiteY28" fmla="*/ 416966 h 2779776"/>
                  <a:gd name="connsiteX29" fmla="*/ 1865376 w 1953158"/>
                  <a:gd name="connsiteY29" fmla="*/ 629107 h 2779776"/>
                  <a:gd name="connsiteX30" fmla="*/ 1748332 w 1953158"/>
                  <a:gd name="connsiteY30" fmla="*/ 863193 h 2779776"/>
                  <a:gd name="connsiteX31" fmla="*/ 1689811 w 1953158"/>
                  <a:gd name="connsiteY31" fmla="*/ 1082649 h 2779776"/>
                  <a:gd name="connsiteX32" fmla="*/ 1587398 w 1953158"/>
                  <a:gd name="connsiteY32" fmla="*/ 1375257 h 2779776"/>
                  <a:gd name="connsiteX33" fmla="*/ 1558137 w 1953158"/>
                  <a:gd name="connsiteY33" fmla="*/ 1558137 h 2779776"/>
                  <a:gd name="connsiteX34" fmla="*/ 1492300 w 1953158"/>
                  <a:gd name="connsiteY34" fmla="*/ 1594713 h 2779776"/>
                  <a:gd name="connsiteX35" fmla="*/ 1455724 w 1953158"/>
                  <a:gd name="connsiteY35" fmla="*/ 1631289 h 2779776"/>
                  <a:gd name="connsiteX36" fmla="*/ 1433779 w 1953158"/>
                  <a:gd name="connsiteY36" fmla="*/ 1748333 h 2779776"/>
                  <a:gd name="connsiteX37" fmla="*/ 1477670 w 1953158"/>
                  <a:gd name="connsiteY37" fmla="*/ 1901952 h 2779776"/>
                  <a:gd name="connsiteX38" fmla="*/ 1470355 w 1953158"/>
                  <a:gd name="connsiteY38" fmla="*/ 2018995 h 2779776"/>
                  <a:gd name="connsiteX39" fmla="*/ 1426464 w 1953158"/>
                  <a:gd name="connsiteY39" fmla="*/ 2165299 h 2779776"/>
                  <a:gd name="connsiteX40" fmla="*/ 1419148 w 1953158"/>
                  <a:gd name="connsiteY40" fmla="*/ 2326233 h 2779776"/>
                  <a:gd name="connsiteX41" fmla="*/ 1375257 w 1953158"/>
                  <a:gd name="connsiteY41" fmla="*/ 2414016 h 2779776"/>
                  <a:gd name="connsiteX42" fmla="*/ 1419148 w 1953158"/>
                  <a:gd name="connsiteY42" fmla="*/ 2501798 h 2779776"/>
                  <a:gd name="connsiteX43" fmla="*/ 1506931 w 1953158"/>
                  <a:gd name="connsiteY43" fmla="*/ 2538374 h 2779776"/>
                  <a:gd name="connsiteX44" fmla="*/ 1689811 w 1953158"/>
                  <a:gd name="connsiteY44" fmla="*/ 2523744 h 2779776"/>
                  <a:gd name="connsiteX45" fmla="*/ 1631289 w 1953158"/>
                  <a:gd name="connsiteY45" fmla="*/ 2721254 h 2779776"/>
                  <a:gd name="connsiteX46" fmla="*/ 1550822 w 1953158"/>
                  <a:gd name="connsiteY46" fmla="*/ 2772461 h 2779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953158" h="2779776">
                    <a:moveTo>
                      <a:pt x="1550822" y="2772461"/>
                    </a:moveTo>
                    <a:lnTo>
                      <a:pt x="1550822" y="2772461"/>
                    </a:lnTo>
                    <a:lnTo>
                      <a:pt x="1433779" y="2772461"/>
                    </a:lnTo>
                    <a:lnTo>
                      <a:pt x="1345996" y="2779776"/>
                    </a:lnTo>
                    <a:lnTo>
                      <a:pt x="1324051" y="2560320"/>
                    </a:lnTo>
                    <a:lnTo>
                      <a:pt x="929030" y="2589581"/>
                    </a:lnTo>
                    <a:lnTo>
                      <a:pt x="775411" y="2618841"/>
                    </a:lnTo>
                    <a:lnTo>
                      <a:pt x="680313" y="1550822"/>
                    </a:lnTo>
                    <a:lnTo>
                      <a:pt x="402336" y="1587398"/>
                    </a:lnTo>
                    <a:lnTo>
                      <a:pt x="395020" y="1499616"/>
                    </a:lnTo>
                    <a:lnTo>
                      <a:pt x="124358" y="1521561"/>
                    </a:lnTo>
                    <a:lnTo>
                      <a:pt x="0" y="1177747"/>
                    </a:lnTo>
                    <a:lnTo>
                      <a:pt x="248716" y="1148486"/>
                    </a:lnTo>
                    <a:lnTo>
                      <a:pt x="226771" y="1221638"/>
                    </a:lnTo>
                    <a:lnTo>
                      <a:pt x="380390" y="1214323"/>
                    </a:lnTo>
                    <a:lnTo>
                      <a:pt x="380390" y="1133856"/>
                    </a:lnTo>
                    <a:lnTo>
                      <a:pt x="636422" y="1119225"/>
                    </a:lnTo>
                    <a:lnTo>
                      <a:pt x="570585" y="263347"/>
                    </a:lnTo>
                    <a:lnTo>
                      <a:pt x="716889" y="248717"/>
                    </a:lnTo>
                    <a:lnTo>
                      <a:pt x="716889" y="153619"/>
                    </a:lnTo>
                    <a:lnTo>
                      <a:pt x="936345" y="131673"/>
                    </a:lnTo>
                    <a:lnTo>
                      <a:pt x="929030" y="0"/>
                    </a:lnTo>
                    <a:lnTo>
                      <a:pt x="1097280" y="7315"/>
                    </a:lnTo>
                    <a:lnTo>
                      <a:pt x="1111910" y="219456"/>
                    </a:lnTo>
                    <a:lnTo>
                      <a:pt x="1506931" y="190195"/>
                    </a:lnTo>
                    <a:lnTo>
                      <a:pt x="1521561" y="395021"/>
                    </a:lnTo>
                    <a:lnTo>
                      <a:pt x="1784908" y="365760"/>
                    </a:lnTo>
                    <a:lnTo>
                      <a:pt x="1945843" y="307238"/>
                    </a:lnTo>
                    <a:lnTo>
                      <a:pt x="1953158" y="416966"/>
                    </a:lnTo>
                    <a:lnTo>
                      <a:pt x="1865376" y="629107"/>
                    </a:lnTo>
                    <a:lnTo>
                      <a:pt x="1748332" y="863193"/>
                    </a:lnTo>
                    <a:lnTo>
                      <a:pt x="1689811" y="1082649"/>
                    </a:lnTo>
                    <a:lnTo>
                      <a:pt x="1587398" y="1375257"/>
                    </a:lnTo>
                    <a:lnTo>
                      <a:pt x="1558137" y="1558137"/>
                    </a:lnTo>
                    <a:lnTo>
                      <a:pt x="1492300" y="1594713"/>
                    </a:lnTo>
                    <a:lnTo>
                      <a:pt x="1455724" y="1631289"/>
                    </a:lnTo>
                    <a:lnTo>
                      <a:pt x="1433779" y="1748333"/>
                    </a:lnTo>
                    <a:lnTo>
                      <a:pt x="1477670" y="1901952"/>
                    </a:lnTo>
                    <a:lnTo>
                      <a:pt x="1470355" y="2018995"/>
                    </a:lnTo>
                    <a:lnTo>
                      <a:pt x="1426464" y="2165299"/>
                    </a:lnTo>
                    <a:lnTo>
                      <a:pt x="1419148" y="2326233"/>
                    </a:lnTo>
                    <a:lnTo>
                      <a:pt x="1375257" y="2414016"/>
                    </a:lnTo>
                    <a:lnTo>
                      <a:pt x="1419148" y="2501798"/>
                    </a:lnTo>
                    <a:lnTo>
                      <a:pt x="1506931" y="2538374"/>
                    </a:lnTo>
                    <a:lnTo>
                      <a:pt x="1689811" y="2523744"/>
                    </a:lnTo>
                    <a:lnTo>
                      <a:pt x="1631289" y="2721254"/>
                    </a:lnTo>
                    <a:lnTo>
                      <a:pt x="1550822" y="2772461"/>
                    </a:lnTo>
                    <a:close/>
                  </a:path>
                </a:pathLst>
              </a:custGeom>
              <a:noFill/>
              <a:ln w="635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6705600" y="3962400"/>
                <a:ext cx="8899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00"/>
                    </a:solidFill>
                  </a:rPr>
                  <a:t>Area 1</a:t>
                </a:r>
                <a:endParaRPr lang="en-CA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6248400" y="2438400"/>
                <a:ext cx="8899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00"/>
                    </a:solidFill>
                  </a:rPr>
                  <a:t>Area 2</a:t>
                </a:r>
                <a:endParaRPr lang="en-CA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334000" y="1371600"/>
                <a:ext cx="26725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00"/>
                    </a:solidFill>
                  </a:rPr>
                  <a:t>Area 3 (all other areas)</a:t>
                </a:r>
                <a:endParaRPr lang="en-CA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410200" y="5791200"/>
                <a:ext cx="115929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00"/>
                    </a:solidFill>
                  </a:rPr>
                  <a:t>Area 3</a:t>
                </a:r>
              </a:p>
              <a:p>
                <a:r>
                  <a:rPr lang="en-US" b="1" dirty="0" smtClean="0">
                    <a:solidFill>
                      <a:srgbClr val="000000"/>
                    </a:solidFill>
                  </a:rPr>
                  <a:t>(all other</a:t>
                </a:r>
              </a:p>
              <a:p>
                <a:r>
                  <a:rPr lang="en-US" b="1" dirty="0" smtClean="0">
                    <a:solidFill>
                      <a:srgbClr val="000000"/>
                    </a:solidFill>
                  </a:rPr>
                  <a:t> areas)</a:t>
                </a:r>
                <a:endParaRPr lang="en-CA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 rot="4103302">
                <a:off x="5214972" y="3888311"/>
                <a:ext cx="14029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00"/>
                    </a:solidFill>
                  </a:rPr>
                  <a:t>Park Street</a:t>
                </a:r>
                <a:endParaRPr lang="en-CA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 rot="20442655">
                <a:off x="5729425" y="1863916"/>
                <a:ext cx="16594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err="1" smtClean="0">
                    <a:solidFill>
                      <a:srgbClr val="000000"/>
                    </a:solidFill>
                  </a:rPr>
                  <a:t>Parkhill</a:t>
                </a:r>
                <a:r>
                  <a:rPr lang="en-US" b="1" dirty="0" smtClean="0">
                    <a:solidFill>
                      <a:srgbClr val="000000"/>
                    </a:solidFill>
                  </a:rPr>
                  <a:t> Road</a:t>
                </a:r>
                <a:endParaRPr lang="en-CA" b="1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 rot="20425059">
              <a:off x="6972542" y="6135298"/>
              <a:ext cx="21723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Lansdowne Street</a:t>
              </a:r>
              <a:endParaRPr lang="en-CA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Parking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1612"/>
            <a:ext cx="4800600" cy="4500594"/>
          </a:xfrm>
        </p:spPr>
        <p:txBody>
          <a:bodyPr>
            <a:normAutofit/>
          </a:bodyPr>
          <a:lstStyle/>
          <a:p>
            <a:r>
              <a:rPr lang="en-US" dirty="0" smtClean="0"/>
              <a:t>Area 1: No additional parking required</a:t>
            </a:r>
          </a:p>
          <a:p>
            <a:r>
              <a:rPr lang="en-US" dirty="0" smtClean="0"/>
              <a:t>Areas 2 and 3:   1 additional off-street space</a:t>
            </a:r>
          </a:p>
          <a:p>
            <a:r>
              <a:rPr lang="en-US" dirty="0" smtClean="0"/>
              <a:t>Tandem Parking permitted</a:t>
            </a:r>
          </a:p>
        </p:txBody>
      </p:sp>
      <p:sp>
        <p:nvSpPr>
          <p:cNvPr id="19" name="Freeform 18"/>
          <p:cNvSpPr/>
          <p:nvPr/>
        </p:nvSpPr>
        <p:spPr>
          <a:xfrm>
            <a:off x="7848600" y="2209800"/>
            <a:ext cx="890587" cy="485775"/>
          </a:xfrm>
          <a:custGeom>
            <a:avLst/>
            <a:gdLst>
              <a:gd name="connsiteX0" fmla="*/ 0 w 890587"/>
              <a:gd name="connsiteY0" fmla="*/ 338138 h 485775"/>
              <a:gd name="connsiteX1" fmla="*/ 138112 w 890587"/>
              <a:gd name="connsiteY1" fmla="*/ 47625 h 485775"/>
              <a:gd name="connsiteX2" fmla="*/ 204787 w 890587"/>
              <a:gd name="connsiteY2" fmla="*/ 204788 h 485775"/>
              <a:gd name="connsiteX3" fmla="*/ 733425 w 890587"/>
              <a:gd name="connsiteY3" fmla="*/ 0 h 485775"/>
              <a:gd name="connsiteX4" fmla="*/ 776287 w 890587"/>
              <a:gd name="connsiteY4" fmla="*/ 133350 h 485775"/>
              <a:gd name="connsiteX5" fmla="*/ 862012 w 890587"/>
              <a:gd name="connsiteY5" fmla="*/ 90488 h 485775"/>
              <a:gd name="connsiteX6" fmla="*/ 890587 w 890587"/>
              <a:gd name="connsiteY6" fmla="*/ 171450 h 485775"/>
              <a:gd name="connsiteX7" fmla="*/ 847725 w 890587"/>
              <a:gd name="connsiteY7" fmla="*/ 185738 h 485775"/>
              <a:gd name="connsiteX8" fmla="*/ 871537 w 890587"/>
              <a:gd name="connsiteY8" fmla="*/ 242888 h 485775"/>
              <a:gd name="connsiteX9" fmla="*/ 809625 w 890587"/>
              <a:gd name="connsiteY9" fmla="*/ 257175 h 485775"/>
              <a:gd name="connsiteX10" fmla="*/ 790575 w 890587"/>
              <a:gd name="connsiteY10" fmla="*/ 304800 h 485775"/>
              <a:gd name="connsiteX11" fmla="*/ 200025 w 890587"/>
              <a:gd name="connsiteY11" fmla="*/ 485775 h 485775"/>
              <a:gd name="connsiteX12" fmla="*/ 185737 w 890587"/>
              <a:gd name="connsiteY12" fmla="*/ 357188 h 485775"/>
              <a:gd name="connsiteX13" fmla="*/ 95250 w 890587"/>
              <a:gd name="connsiteY13" fmla="*/ 385763 h 485775"/>
              <a:gd name="connsiteX14" fmla="*/ 0 w 890587"/>
              <a:gd name="connsiteY14" fmla="*/ 338138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90587" h="485775">
                <a:moveTo>
                  <a:pt x="0" y="338138"/>
                </a:moveTo>
                <a:lnTo>
                  <a:pt x="138112" y="47625"/>
                </a:lnTo>
                <a:lnTo>
                  <a:pt x="204787" y="204788"/>
                </a:lnTo>
                <a:lnTo>
                  <a:pt x="733425" y="0"/>
                </a:lnTo>
                <a:lnTo>
                  <a:pt x="776287" y="133350"/>
                </a:lnTo>
                <a:lnTo>
                  <a:pt x="862012" y="90488"/>
                </a:lnTo>
                <a:lnTo>
                  <a:pt x="890587" y="171450"/>
                </a:lnTo>
                <a:lnTo>
                  <a:pt x="847725" y="185738"/>
                </a:lnTo>
                <a:lnTo>
                  <a:pt x="871537" y="242888"/>
                </a:lnTo>
                <a:lnTo>
                  <a:pt x="809625" y="257175"/>
                </a:lnTo>
                <a:lnTo>
                  <a:pt x="790575" y="304800"/>
                </a:lnTo>
                <a:lnTo>
                  <a:pt x="200025" y="485775"/>
                </a:lnTo>
                <a:lnTo>
                  <a:pt x="185737" y="357188"/>
                </a:lnTo>
                <a:lnTo>
                  <a:pt x="95250" y="385763"/>
                </a:lnTo>
                <a:lnTo>
                  <a:pt x="0" y="338138"/>
                </a:lnTo>
                <a:close/>
              </a:path>
            </a:pathLst>
          </a:custGeom>
          <a:noFill/>
          <a:ln w="508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TextBox 19"/>
          <p:cNvSpPr txBox="1"/>
          <p:nvPr/>
        </p:nvSpPr>
        <p:spPr>
          <a:xfrm>
            <a:off x="8001000" y="1752600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Area 2</a:t>
            </a:r>
            <a:endParaRPr lang="en-CA" b="1" dirty="0">
              <a:solidFill>
                <a:srgbClr val="000000"/>
              </a:solidFill>
            </a:endParaRPr>
          </a:p>
        </p:txBody>
      </p:sp>
      <p:cxnSp>
        <p:nvCxnSpPr>
          <p:cNvPr id="22" name="Straight Connector 21"/>
          <p:cNvCxnSpPr>
            <a:endCxn id="20" idx="2"/>
          </p:cNvCxnSpPr>
          <p:nvPr/>
        </p:nvCxnSpPr>
        <p:spPr>
          <a:xfrm flipV="1">
            <a:off x="8382000" y="2121932"/>
            <a:ext cx="63994" cy="3164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Zoning </a:t>
            </a:r>
            <a:r>
              <a:rPr lang="en-US" dirty="0" smtClean="0"/>
              <a:t>By-law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 smtClean="0"/>
              <a:t>Municipal servicing required</a:t>
            </a:r>
          </a:p>
          <a:p>
            <a:pPr>
              <a:spcAft>
                <a:spcPts val="1200"/>
              </a:spcAft>
            </a:pPr>
            <a:r>
              <a:rPr lang="en-US" dirty="0"/>
              <a:t>P</a:t>
            </a:r>
            <a:r>
              <a:rPr lang="en-US" dirty="0" smtClean="0"/>
              <a:t>rivate servicing permitted where allowed by zoning and approved by Health Unit (Ontario Building Code compliance)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Secondary Suites prohibited in flood plain areas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 to Peterborough!</a:t>
            </a:r>
            <a:endParaRPr lang="en-CA" dirty="0"/>
          </a:p>
        </p:txBody>
      </p:sp>
      <p:pic>
        <p:nvPicPr>
          <p:cNvPr id="6" name="Content Placeholder 5" descr="Ec Dev - Quaker Factory Hunter Bridge 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295400"/>
            <a:ext cx="3657600" cy="27413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 descr="007A05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2800" y="1905000"/>
            <a:ext cx="2591274" cy="3886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 descr="PK Tourism - Lift Lock Fa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9800" y="3048000"/>
            <a:ext cx="3016124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it all mean?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is now possible to obtain a building permit to:</a:t>
            </a:r>
          </a:p>
          <a:p>
            <a:pPr lvl="1"/>
            <a:r>
              <a:rPr lang="en-US" dirty="0" smtClean="0"/>
              <a:t>Install a new secondary suite</a:t>
            </a:r>
          </a:p>
          <a:p>
            <a:pPr lvl="1"/>
            <a:r>
              <a:rPr lang="en-US" dirty="0" smtClean="0"/>
              <a:t>Legalize an existing secondary suite</a:t>
            </a:r>
            <a:endParaRPr lang="en-CA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word of caution…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Development Charges could apply to a secondary suite</a:t>
            </a:r>
          </a:p>
          <a:p>
            <a:pPr lvl="1"/>
            <a:r>
              <a:rPr lang="en-US" dirty="0" smtClean="0"/>
              <a:t>DCs currently apply to:</a:t>
            </a:r>
          </a:p>
          <a:p>
            <a:pPr lvl="2"/>
            <a:r>
              <a:rPr lang="en-US" dirty="0" smtClean="0"/>
              <a:t>Secondary suites in new-build homes</a:t>
            </a:r>
          </a:p>
          <a:p>
            <a:pPr lvl="2"/>
            <a:r>
              <a:rPr lang="en-US" dirty="0" smtClean="0"/>
              <a:t>Secondary suites in detached accessory buildings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word of caution…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Development Charges could apply to a secondary suite</a:t>
            </a:r>
          </a:p>
          <a:p>
            <a:pPr lvl="1"/>
            <a:r>
              <a:rPr lang="en-US" dirty="0" smtClean="0"/>
              <a:t>DCs may also apply to Secondary Suites created by way of an addition to an existing building (interpretation under review)</a:t>
            </a:r>
          </a:p>
          <a:p>
            <a:pPr lvl="1"/>
            <a:r>
              <a:rPr lang="en-US" dirty="0" smtClean="0"/>
              <a:t>2018 City-wide DC: $22,183.00 plus Area Specific Charge ($3,000.00 to $10,000.00)</a:t>
            </a:r>
          </a:p>
          <a:p>
            <a:pPr lvl="1"/>
            <a:endParaRPr lang="en-CA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Next Steps: Proposed Registry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Registry (2019)</a:t>
            </a:r>
            <a:endParaRPr lang="en-US" dirty="0" smtClean="0"/>
          </a:p>
          <a:p>
            <a:pPr lvl="1"/>
            <a:r>
              <a:rPr lang="en-US" dirty="0" smtClean="0"/>
              <a:t>All secondary suites to be considered illegal unless registered</a:t>
            </a:r>
          </a:p>
          <a:p>
            <a:pPr lvl="1"/>
            <a:r>
              <a:rPr lang="en-US" dirty="0" smtClean="0"/>
              <a:t>Power to inspect properties, prosecute violations, and impose fines</a:t>
            </a:r>
          </a:p>
          <a:p>
            <a:pPr lvl="1"/>
            <a:r>
              <a:rPr lang="en-US" dirty="0" smtClean="0"/>
              <a:t>To be brought forward in the coming months</a:t>
            </a:r>
          </a:p>
          <a:p>
            <a:r>
              <a:rPr lang="en-US" dirty="0" smtClean="0"/>
              <a:t>Outreach and </a:t>
            </a:r>
            <a:r>
              <a:rPr lang="en-US" dirty="0" smtClean="0"/>
              <a:t>Education</a:t>
            </a:r>
          </a:p>
          <a:p>
            <a:pPr lvl="1"/>
            <a:r>
              <a:rPr lang="en-US" dirty="0" smtClean="0"/>
              <a:t>Online guidelines to come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71612"/>
            <a:ext cx="9144000" cy="4500594"/>
          </a:xfrm>
        </p:spPr>
        <p:txBody>
          <a:bodyPr/>
          <a:lstStyle/>
          <a:p>
            <a:r>
              <a:rPr lang="en-US" dirty="0" smtClean="0"/>
              <a:t>E-Maps Peterborough Interactive Mapping</a:t>
            </a:r>
            <a:r>
              <a:rPr lang="en-CA" dirty="0" smtClean="0"/>
              <a:t> </a:t>
            </a:r>
          </a:p>
          <a:p>
            <a:endParaRPr lang="en-US" dirty="0" smtClean="0"/>
          </a:p>
          <a:p>
            <a:endParaRPr lang="en-CA" dirty="0" smtClean="0"/>
          </a:p>
          <a:p>
            <a:pPr indent="19050">
              <a:buNone/>
            </a:pPr>
            <a:r>
              <a:rPr lang="en-CA" sz="2400" dirty="0" smtClean="0"/>
              <a:t>http</a:t>
            </a:r>
            <a:r>
              <a:rPr lang="en-CA" sz="2400" dirty="0" smtClean="0"/>
              <a:t>://</a:t>
            </a:r>
            <a:r>
              <a:rPr lang="en-CA" sz="2400" dirty="0" smtClean="0"/>
              <a:t>www.peterborough.ca/Living/City_Services/Geomatics_Mapping/Interactive_Map.htm</a:t>
            </a:r>
            <a:endParaRPr lang="en-CA" sz="2000" dirty="0" smtClean="0"/>
          </a:p>
          <a:p>
            <a:pPr lvl="1"/>
            <a:r>
              <a:rPr lang="en-US" dirty="0" err="1" smtClean="0"/>
              <a:t>Airphotos</a:t>
            </a:r>
            <a:endParaRPr lang="en-US" dirty="0" smtClean="0"/>
          </a:p>
          <a:p>
            <a:pPr lvl="1"/>
            <a:r>
              <a:rPr lang="en-US" dirty="0" smtClean="0"/>
              <a:t>Parcel fabric and approximate dimensions</a:t>
            </a:r>
          </a:p>
          <a:p>
            <a:pPr lvl="1"/>
            <a:r>
              <a:rPr lang="en-US" dirty="0" smtClean="0"/>
              <a:t>Zoning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399" t="47665" r="66097" b="33900"/>
          <a:stretch>
            <a:fillRect/>
          </a:stretch>
        </p:blipFill>
        <p:spPr bwMode="auto">
          <a:xfrm>
            <a:off x="381000" y="2133600"/>
            <a:ext cx="6019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71612"/>
            <a:ext cx="5334000" cy="4500594"/>
          </a:xfrm>
        </p:spPr>
        <p:txBody>
          <a:bodyPr/>
          <a:lstStyle/>
          <a:p>
            <a:r>
              <a:rPr lang="en-US" dirty="0" smtClean="0"/>
              <a:t>Zoning By-law Text</a:t>
            </a:r>
          </a:p>
          <a:p>
            <a:pPr marL="361950" indent="0">
              <a:buNone/>
            </a:pPr>
            <a:r>
              <a:rPr lang="en-US" sz="2400" dirty="0" smtClean="0"/>
              <a:t>http</a:t>
            </a:r>
            <a:r>
              <a:rPr lang="en-US" sz="2400" dirty="0" smtClean="0"/>
              <a:t>://www.peterborough.ca/Assets/City+Assets/Planning/Documents/Zoning+By-Law/Zoning+By-Law+Index.pdf?method=1</a:t>
            </a:r>
            <a:endParaRPr lang="en-CA" sz="2000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4513" t="8731" r="64860" b="5422"/>
          <a:stretch>
            <a:fillRect/>
          </a:stretch>
        </p:blipFill>
        <p:spPr bwMode="auto">
          <a:xfrm>
            <a:off x="5481320" y="944217"/>
            <a:ext cx="3434080" cy="4465983"/>
          </a:xfrm>
          <a:prstGeom prst="rect">
            <a:avLst/>
          </a:prstGeom>
          <a:noFill/>
          <a:ln w="9525">
            <a:solidFill>
              <a:schemeClr val="accent1">
                <a:shade val="95000"/>
                <a:satMod val="10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71612"/>
            <a:ext cx="9144000" cy="4500594"/>
          </a:xfrm>
        </p:spPr>
        <p:txBody>
          <a:bodyPr/>
          <a:lstStyle/>
          <a:p>
            <a:r>
              <a:rPr lang="en-US" dirty="0" err="1" smtClean="0"/>
              <a:t>Otonabee</a:t>
            </a:r>
            <a:r>
              <a:rPr lang="en-US" dirty="0" smtClean="0"/>
              <a:t> Region Conservation Authority</a:t>
            </a:r>
          </a:p>
          <a:p>
            <a:pPr indent="19050">
              <a:buNone/>
            </a:pPr>
            <a:r>
              <a:rPr lang="en-US" sz="2400" dirty="0" smtClean="0"/>
              <a:t>http://www.otonabeeconservation.com/</a:t>
            </a:r>
          </a:p>
          <a:p>
            <a:pPr lvl="1"/>
            <a:r>
              <a:rPr lang="en-US" dirty="0" smtClean="0"/>
              <a:t>Flood plain questions</a:t>
            </a:r>
            <a:endParaRPr lang="en-US" dirty="0" smtClean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71612"/>
            <a:ext cx="9144000" cy="4500594"/>
          </a:xfrm>
        </p:spPr>
        <p:txBody>
          <a:bodyPr/>
          <a:lstStyle/>
          <a:p>
            <a:r>
              <a:rPr lang="en-US" dirty="0" smtClean="0"/>
              <a:t>County of Peterborough Interactive Mapping</a:t>
            </a:r>
          </a:p>
          <a:p>
            <a:pPr>
              <a:buNone/>
            </a:pPr>
            <a:r>
              <a:rPr lang="en-US" sz="2400" dirty="0" smtClean="0"/>
              <a:t>https://</a:t>
            </a:r>
            <a:r>
              <a:rPr lang="en-US" sz="2400" dirty="0" smtClean="0"/>
              <a:t>www.ptbocounty.ca/en/living/maps.aspx</a:t>
            </a:r>
          </a:p>
          <a:p>
            <a:pPr>
              <a:buNone/>
            </a:pPr>
            <a:endParaRPr lang="en-US" dirty="0" smtClean="0"/>
          </a:p>
          <a:p>
            <a:pPr lvl="1"/>
            <a:r>
              <a:rPr lang="en-US" dirty="0" smtClean="0"/>
              <a:t>Flood plain</a:t>
            </a:r>
            <a:endParaRPr lang="en-US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11836" t="51896" r="78099" b="30209"/>
          <a:stretch>
            <a:fillRect/>
          </a:stretch>
        </p:blipFill>
        <p:spPr bwMode="auto">
          <a:xfrm>
            <a:off x="5105400" y="2819400"/>
            <a:ext cx="3505200" cy="194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71612"/>
            <a:ext cx="9144000" cy="4500594"/>
          </a:xfrm>
        </p:spPr>
        <p:txBody>
          <a:bodyPr/>
          <a:lstStyle/>
          <a:p>
            <a:r>
              <a:rPr lang="en-US" dirty="0" smtClean="0"/>
              <a:t>Planning Questions:</a:t>
            </a:r>
          </a:p>
          <a:p>
            <a:pPr indent="19050">
              <a:buNone/>
            </a:pPr>
            <a:r>
              <a:rPr lang="en-US" sz="2400" dirty="0" smtClean="0"/>
              <a:t>Brad Appleby, Planner, Subdivision Control &amp; Special Projects</a:t>
            </a:r>
          </a:p>
          <a:p>
            <a:pPr indent="19050">
              <a:buNone/>
            </a:pPr>
            <a:r>
              <a:rPr lang="en-US" sz="2400" dirty="0" smtClean="0"/>
              <a:t>705-742-7777 ext. 1886</a:t>
            </a:r>
          </a:p>
          <a:p>
            <a:pPr indent="19050">
              <a:buNone/>
            </a:pPr>
            <a:r>
              <a:rPr lang="en-US" sz="2400" dirty="0" smtClean="0"/>
              <a:t>bappleby@peterborough.ca</a:t>
            </a:r>
          </a:p>
          <a:p>
            <a:pPr>
              <a:buNone/>
            </a:pPr>
            <a:endParaRPr lang="en-US" sz="2400" dirty="0" smtClean="0"/>
          </a:p>
          <a:p>
            <a:r>
              <a:rPr lang="en-US" dirty="0" smtClean="0"/>
              <a:t>Building Permit/Code Questions</a:t>
            </a:r>
          </a:p>
          <a:p>
            <a:pPr indent="19050">
              <a:buNone/>
            </a:pPr>
            <a:r>
              <a:rPr lang="en-US" sz="2400" dirty="0" smtClean="0"/>
              <a:t>Andrea </a:t>
            </a:r>
            <a:r>
              <a:rPr lang="en-US" sz="2400" dirty="0" err="1" smtClean="0"/>
              <a:t>Stillman</a:t>
            </a:r>
            <a:r>
              <a:rPr lang="en-US" sz="2400" dirty="0" smtClean="0"/>
              <a:t>, Permit Technician</a:t>
            </a:r>
          </a:p>
          <a:p>
            <a:pPr indent="19050">
              <a:buNone/>
            </a:pPr>
            <a:r>
              <a:rPr lang="en-US" sz="2400" dirty="0" smtClean="0"/>
              <a:t>705-742-7777 ext. 1795</a:t>
            </a:r>
          </a:p>
          <a:p>
            <a:pPr indent="19050">
              <a:buNone/>
            </a:pPr>
            <a:r>
              <a:rPr lang="en-US" sz="2400" dirty="0" smtClean="0"/>
              <a:t>astillman@peterborough.ca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 to Peterborough!</a:t>
            </a:r>
            <a:endParaRPr lang="en-CA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3183" t="19853" r="51147" b="5699"/>
          <a:stretch>
            <a:fillRect/>
          </a:stretch>
        </p:blipFill>
        <p:spPr bwMode="auto">
          <a:xfrm>
            <a:off x="1143000" y="1371600"/>
            <a:ext cx="6781800" cy="442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5-Point Star 9"/>
          <p:cNvSpPr/>
          <p:nvPr/>
        </p:nvSpPr>
        <p:spPr>
          <a:xfrm>
            <a:off x="6629400" y="2133600"/>
            <a:ext cx="304800" cy="304800"/>
          </a:xfrm>
          <a:prstGeom prst="star5">
            <a:avLst/>
          </a:prstGeom>
          <a:solidFill>
            <a:srgbClr val="2C5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Secondary Suites</a:t>
            </a:r>
            <a:br>
              <a:rPr lang="en-US" dirty="0" smtClean="0"/>
            </a:br>
            <a:r>
              <a:rPr lang="en-US" dirty="0" smtClean="0"/>
              <a:t>Background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71612"/>
            <a:ext cx="6172200" cy="4500594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CA" dirty="0" smtClean="0"/>
              <a:t>Planning Act amended in 2011(Bill 140)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Promote housing affordability</a:t>
            </a:r>
            <a:endParaRPr lang="en-CA" dirty="0" smtClean="0"/>
          </a:p>
          <a:p>
            <a:pPr>
              <a:spcAft>
                <a:spcPts val="1200"/>
              </a:spcAft>
            </a:pPr>
            <a:r>
              <a:rPr lang="en-CA" dirty="0" smtClean="0"/>
              <a:t>Municipalities are required to establish official plan policies and zoning by-law regulations to allow second units in…</a:t>
            </a:r>
          </a:p>
          <a:p>
            <a:pPr>
              <a:buNone/>
            </a:pPr>
            <a:endParaRPr lang="en-CA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8429" r="6720"/>
          <a:stretch>
            <a:fillRect/>
          </a:stretch>
        </p:blipFill>
        <p:spPr bwMode="auto">
          <a:xfrm>
            <a:off x="5867400" y="762000"/>
            <a:ext cx="3091543" cy="4733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Single Detached Houses</a:t>
            </a:r>
            <a:endParaRPr lang="en-CA" dirty="0"/>
          </a:p>
        </p:txBody>
      </p:sp>
      <p:pic>
        <p:nvPicPr>
          <p:cNvPr id="5" name="Picture 4" descr="single detached hous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2362200"/>
            <a:ext cx="8039099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Semi-detached Houses</a:t>
            </a:r>
            <a:endParaRPr lang="en-CA" dirty="0"/>
          </a:p>
        </p:txBody>
      </p:sp>
      <p:pic>
        <p:nvPicPr>
          <p:cNvPr id="5" name="Picture 4" descr="Semi Detached Home Mason.jpg"/>
          <p:cNvPicPr>
            <a:picLocks noChangeAspect="1"/>
          </p:cNvPicPr>
          <p:nvPr/>
        </p:nvPicPr>
        <p:blipFill>
          <a:blip r:embed="rId2" cstate="print"/>
          <a:srcRect b="25758"/>
          <a:stretch>
            <a:fillRect/>
          </a:stretch>
        </p:blipFill>
        <p:spPr>
          <a:xfrm>
            <a:off x="1295400" y="2133600"/>
            <a:ext cx="6705600" cy="373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Row or Town Houses</a:t>
            </a:r>
            <a:endParaRPr lang="en-CA" dirty="0"/>
          </a:p>
        </p:txBody>
      </p:sp>
      <p:pic>
        <p:nvPicPr>
          <p:cNvPr id="5" name="Picture 4" descr="row dwelling downtow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2362200"/>
            <a:ext cx="8360228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Accessory Buildings</a:t>
            </a:r>
            <a:endParaRPr lang="en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7779" t="16892" r="62443" b="31555"/>
          <a:stretch>
            <a:fillRect/>
          </a:stretch>
        </p:blipFill>
        <p:spPr bwMode="auto">
          <a:xfrm>
            <a:off x="-1" y="2438400"/>
            <a:ext cx="4929909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60800" t="15384" r="12096" b="26010"/>
          <a:stretch>
            <a:fillRect/>
          </a:stretch>
        </p:blipFill>
        <p:spPr bwMode="auto">
          <a:xfrm>
            <a:off x="5105400" y="2481649"/>
            <a:ext cx="3886200" cy="2625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lanning Committee 04-15-13">
  <a:themeElements>
    <a:clrScheme name="2013 Planning Division">
      <a:dk1>
        <a:srgbClr val="394D3F"/>
      </a:dk1>
      <a:lt1>
        <a:srgbClr val="FFFFFF"/>
      </a:lt1>
      <a:dk2>
        <a:srgbClr val="7B0000"/>
      </a:dk2>
      <a:lt2>
        <a:srgbClr val="4B6553"/>
      </a:lt2>
      <a:accent1>
        <a:srgbClr val="000000"/>
      </a:accent1>
      <a:accent2>
        <a:srgbClr val="9C8018"/>
      </a:accent2>
      <a:accent3>
        <a:srgbClr val="29372D"/>
      </a:accent3>
      <a:accent4>
        <a:srgbClr val="5B7B65"/>
      </a:accent4>
      <a:accent5>
        <a:srgbClr val="29372D"/>
      </a:accent5>
      <a:accent6>
        <a:srgbClr val="E4C05A"/>
      </a:accent6>
      <a:hlink>
        <a:srgbClr val="4774AB"/>
      </a:hlink>
      <a:folHlink>
        <a:srgbClr val="561967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Planning Committee 04-15-13</Template>
  <TotalTime>5656</TotalTime>
  <Words>860</Words>
  <Application>Microsoft Office PowerPoint</Application>
  <PresentationFormat>On-screen Show (4:3)</PresentationFormat>
  <Paragraphs>152</Paragraphs>
  <Slides>38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Planning Committee 04-15-13</vt:lpstr>
      <vt:lpstr>Custom Design</vt:lpstr>
      <vt:lpstr>Slide 1</vt:lpstr>
      <vt:lpstr>Secondary Suites in the City of Peterborough</vt:lpstr>
      <vt:lpstr>Welcome to Peterborough!</vt:lpstr>
      <vt:lpstr>Welcome to Peterborough!</vt:lpstr>
      <vt:lpstr>Secondary Suites Background</vt:lpstr>
      <vt:lpstr>Background</vt:lpstr>
      <vt:lpstr>Background</vt:lpstr>
      <vt:lpstr>Background</vt:lpstr>
      <vt:lpstr>Background</vt:lpstr>
      <vt:lpstr>Background</vt:lpstr>
      <vt:lpstr>Background</vt:lpstr>
      <vt:lpstr>Background: How Are Secondary Suites Currently Regulated?</vt:lpstr>
      <vt:lpstr>Provincial Considerations</vt:lpstr>
      <vt:lpstr>Current Situation – Peterborough Policy</vt:lpstr>
      <vt:lpstr>Current Situation –  1994 Residents Rights Act (Bill 120)</vt:lpstr>
      <vt:lpstr>Current Situation –  1994 Residents Rights Act (Bill 120)</vt:lpstr>
      <vt:lpstr>Peterborough’s Solution</vt:lpstr>
      <vt:lpstr>Peterborough’s Solution</vt:lpstr>
      <vt:lpstr>Official Plan Amendment</vt:lpstr>
      <vt:lpstr> Zoning By-law Amendment</vt:lpstr>
      <vt:lpstr> Zoning By-law Amendment</vt:lpstr>
      <vt:lpstr> Zoning By-law Amendment</vt:lpstr>
      <vt:lpstr> Zoning By-law Amendment</vt:lpstr>
      <vt:lpstr> Zoning By-law Amendment</vt:lpstr>
      <vt:lpstr>Zoning By-law Amendment</vt:lpstr>
      <vt:lpstr>Detached Suites</vt:lpstr>
      <vt:lpstr>Fire Access</vt:lpstr>
      <vt:lpstr>Parking</vt:lpstr>
      <vt:lpstr>Zoning By-law</vt:lpstr>
      <vt:lpstr>What does it all mean?</vt:lpstr>
      <vt:lpstr>A word of caution…</vt:lpstr>
      <vt:lpstr>A word of caution…</vt:lpstr>
      <vt:lpstr>Next Steps: Proposed Registry</vt:lpstr>
      <vt:lpstr>Resources</vt:lpstr>
      <vt:lpstr>Resources</vt:lpstr>
      <vt:lpstr>Resources</vt:lpstr>
      <vt:lpstr>Resources</vt:lpstr>
      <vt:lpstr>Resources</vt:lpstr>
    </vt:vector>
  </TitlesOfParts>
  <Company>City of Peterborough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Training System7</dc:creator>
  <cp:lastModifiedBy>BAppleby</cp:lastModifiedBy>
  <cp:revision>503</cp:revision>
  <dcterms:created xsi:type="dcterms:W3CDTF">2015-03-02T16:03:20Z</dcterms:created>
  <dcterms:modified xsi:type="dcterms:W3CDTF">2018-09-19T02:43:17Z</dcterms:modified>
</cp:coreProperties>
</file>