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2" r:id="rId3"/>
    <p:sldId id="257" r:id="rId4"/>
    <p:sldId id="281" r:id="rId5"/>
    <p:sldId id="294" r:id="rId6"/>
    <p:sldId id="261" r:id="rId7"/>
    <p:sldId id="262" r:id="rId8"/>
    <p:sldId id="285" r:id="rId9"/>
    <p:sldId id="280" r:id="rId10"/>
    <p:sldId id="260" r:id="rId11"/>
    <p:sldId id="283" r:id="rId12"/>
    <p:sldId id="263" r:id="rId13"/>
    <p:sldId id="275" r:id="rId14"/>
    <p:sldId id="284" r:id="rId15"/>
    <p:sldId id="266" r:id="rId16"/>
    <p:sldId id="278" r:id="rId17"/>
    <p:sldId id="290" r:id="rId18"/>
    <p:sldId id="291" r:id="rId19"/>
    <p:sldId id="292" r:id="rId20"/>
    <p:sldId id="293" r:id="rId21"/>
    <p:sldId id="296" r:id="rId22"/>
    <p:sldId id="277" r:id="rId23"/>
    <p:sldId id="267" r:id="rId24"/>
    <p:sldId id="268" r:id="rId25"/>
    <p:sldId id="279" r:id="rId26"/>
    <p:sldId id="272" r:id="rId27"/>
    <p:sldId id="276" r:id="rId2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969" autoAdjust="0"/>
  </p:normalViewPr>
  <p:slideViewPr>
    <p:cSldViewPr>
      <p:cViewPr varScale="1">
        <p:scale>
          <a:sx n="77" d="100"/>
          <a:sy n="77" d="100"/>
        </p:scale>
        <p:origin x="-26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CBA9129-91DA-467C-956F-37F081BBEFBE}" type="datetimeFigureOut">
              <a:rPr lang="en-US" smtClean="0"/>
              <a:t>04/26/2018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EEC8672-145A-477C-8598-6BBB1E14E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6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36F42BF-0850-4904-B7EE-8277CEAB6E6C}" type="datetimeFigureOut">
              <a:rPr lang="en-US" smtClean="0"/>
              <a:t>04/26/2018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BE576F2-5298-4907-8517-156E98704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65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IT</a:t>
            </a:r>
            <a:r>
              <a:rPr lang="en-US" baseline="0" dirty="0" smtClean="0"/>
              <a:t> </a:t>
            </a:r>
            <a:r>
              <a:rPr lang="en-US" dirty="0" smtClean="0"/>
              <a:t>COMES</a:t>
            </a:r>
            <a:r>
              <a:rPr lang="en-US" baseline="0" dirty="0" smtClean="0"/>
              <a:t> TO REGISTRATION SYSTEM, it’s </a:t>
            </a:r>
            <a:r>
              <a:rPr lang="en-US" dirty="0" smtClean="0"/>
              <a:t>important</a:t>
            </a:r>
            <a:r>
              <a:rPr lang="en-US" baseline="0" dirty="0" smtClean="0"/>
              <a:t> </a:t>
            </a:r>
            <a:r>
              <a:rPr lang="en-US" baseline="0" dirty="0" smtClean="0"/>
              <a:t>to understand the history </a:t>
            </a:r>
            <a:r>
              <a:rPr lang="en-US" baseline="0" dirty="0" smtClean="0">
                <a:sym typeface="Wingdings" panose="05000000000000000000" pitchFamily="2" charset="2"/>
              </a:rPr>
              <a:t> this will explain why DEPENDING ON WHEN the Second Unit Was Constructed, different standards may apply. 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Municipalities are what’s termed “CREATURES of the PROVINCE” – this means, we “take our marching orders” from the Province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Before</a:t>
            </a:r>
            <a:r>
              <a:rPr lang="en-US" b="1" baseline="0" dirty="0" smtClean="0"/>
              <a:t> 94</a:t>
            </a:r>
            <a:r>
              <a:rPr lang="en-US" baseline="0" dirty="0" smtClean="0"/>
              <a:t>, ZBL regulated where Two-Units were permitted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Bill </a:t>
            </a:r>
            <a:r>
              <a:rPr lang="en-US" b="1" dirty="0" smtClean="0"/>
              <a:t>120</a:t>
            </a:r>
            <a:r>
              <a:rPr lang="en-US" dirty="0" smtClean="0"/>
              <a:t>: Resident’s Rights Act, 1994</a:t>
            </a:r>
            <a:r>
              <a:rPr lang="en-US" baseline="0" dirty="0" smtClean="0"/>
              <a:t>  = </a:t>
            </a:r>
            <a:r>
              <a:rPr lang="en-US" dirty="0" smtClean="0">
                <a:sym typeface="Wingdings" panose="05000000000000000000" pitchFamily="2" charset="2"/>
              </a:rPr>
              <a:t>Zoning standards</a:t>
            </a:r>
            <a:r>
              <a:rPr lang="en-US" baseline="0" dirty="0" smtClean="0">
                <a:sym typeface="Wingdings" panose="05000000000000000000" pitchFamily="2" charset="2"/>
              </a:rPr>
              <a:t> do not apply; just Fire and Property Standards </a:t>
            </a:r>
            <a:endParaRPr lang="en-US" dirty="0" smtClean="0"/>
          </a:p>
          <a:p>
            <a:endParaRPr lang="en-US" sz="900" dirty="0"/>
          </a:p>
          <a:p>
            <a:r>
              <a:rPr lang="en-US" sz="1400" b="1" dirty="0"/>
              <a:t>Bill </a:t>
            </a:r>
            <a:r>
              <a:rPr lang="en-US" sz="1400" b="1" dirty="0" smtClean="0"/>
              <a:t>20</a:t>
            </a:r>
            <a:r>
              <a:rPr lang="en-US" sz="1400" b="1" baseline="0" dirty="0" smtClean="0"/>
              <a:t> </a:t>
            </a:r>
            <a:r>
              <a:rPr lang="en-US" sz="1400" baseline="0" dirty="0" smtClean="0"/>
              <a:t>= </a:t>
            </a:r>
            <a:r>
              <a:rPr lang="en-US" dirty="0" smtClean="0"/>
              <a:t>Restored </a:t>
            </a:r>
            <a:r>
              <a:rPr lang="en-US" dirty="0" smtClean="0"/>
              <a:t>municipalities' ability to control where two</a:t>
            </a:r>
            <a:r>
              <a:rPr lang="en-US" baseline="0" dirty="0" smtClean="0"/>
              <a:t>-unit houses via ZONING By-law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Two-Unit</a:t>
            </a:r>
            <a:r>
              <a:rPr lang="en-US" b="1" baseline="0" dirty="0" smtClean="0"/>
              <a:t> House </a:t>
            </a:r>
            <a:r>
              <a:rPr lang="en-US" b="1" dirty="0" smtClean="0"/>
              <a:t>By-law</a:t>
            </a:r>
            <a:r>
              <a:rPr lang="en-US" b="1" baseline="0" dirty="0" smtClean="0"/>
              <a:t> 41-2001  </a:t>
            </a:r>
            <a:r>
              <a:rPr lang="en-US" baseline="0" dirty="0" smtClean="0"/>
              <a:t>Comes into effect in Sept 2001 – all two units must be registered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b="1" dirty="0"/>
              <a:t>Bill 140</a:t>
            </a:r>
            <a:r>
              <a:rPr lang="en-US" dirty="0"/>
              <a:t>: </a:t>
            </a:r>
            <a:r>
              <a:rPr lang="en-US" sz="1400" dirty="0"/>
              <a:t>Strong Communities through Affordable Housing </a:t>
            </a:r>
            <a:r>
              <a:rPr lang="en-US" sz="1400" u="none" dirty="0" smtClean="0"/>
              <a:t>Act</a:t>
            </a:r>
            <a:r>
              <a:rPr lang="en-US" sz="1400" u="none" baseline="0" dirty="0"/>
              <a:t> </a:t>
            </a:r>
            <a:r>
              <a:rPr lang="en-US" sz="1400" u="none" baseline="0" dirty="0" smtClean="0"/>
              <a:t>= </a:t>
            </a:r>
            <a:r>
              <a:rPr lang="en-US" u="none" dirty="0" smtClean="0"/>
              <a:t>Requires </a:t>
            </a:r>
            <a:r>
              <a:rPr lang="en-US" dirty="0"/>
              <a:t>the establishment of Official Plan and Zoning criteria </a:t>
            </a:r>
            <a:r>
              <a:rPr lang="en-US" dirty="0" smtClean="0"/>
              <a:t>to provide for </a:t>
            </a:r>
            <a:r>
              <a:rPr lang="en-US" dirty="0"/>
              <a:t>second </a:t>
            </a:r>
            <a:r>
              <a:rPr lang="en-US" dirty="0" smtClean="0"/>
              <a:t>units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In 2014,</a:t>
            </a:r>
            <a:r>
              <a:rPr lang="en-US" baseline="0" dirty="0" smtClean="0"/>
              <a:t> we amended out ZBL to comply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174982" indent="-174982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40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Why</a:t>
            </a:r>
            <a:r>
              <a:rPr lang="en-US" baseline="0" dirty="0" smtClean="0"/>
              <a:t> do we have a registration system? Is it a CASH GRAB?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NO! – our inspectors have seen some pretty questionable conversions ex. closets turned into showers without ventilation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Registration</a:t>
            </a:r>
            <a:r>
              <a:rPr lang="en-US" baseline="0" dirty="0" smtClean="0"/>
              <a:t> ensures that the CONVERTED DWELLING meets MINIMUM safety and design standards ex.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PROVINCIAL STANDARDS: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+Building Code – minimum construction standards for new construction and renovations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+Fire Code – minimum standards for Fire Safety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+Electrical Safety Code – minimum standards for electrical safety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CITY STANDARDS: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+Property Standards – minimum standards for property maintenance and repair (applies – existing construction)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+ZBL – controls land use (ex. “what can be built where”)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27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In</a:t>
            </a:r>
            <a:r>
              <a:rPr lang="en-US" baseline="0" dirty="0" smtClean="0"/>
              <a:t> addition to maintaining minimum safety and design standards…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Registration system allows: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-City to track approved units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-inform tenants which units have been City-inspected/approved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More importantly,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-it assist with City planning when it comes to WASTE collection and EMERGENCY SERVICES planning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27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36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Register,</a:t>
            </a:r>
            <a:r>
              <a:rPr lang="en-US" baseline="0" dirty="0" smtClean="0"/>
              <a:t> the Second Unit must comply with: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1)Zoning Standards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2)Construction Standards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ZBL: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-Detached or Semi-Detached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-Permitted in a Zone that permits Single and Semi-Detached: R1, R2…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-Only 1 Two-Unit is permitted per lot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-Have a minimum of 3 parking spaced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       +</a:t>
            </a:r>
            <a:r>
              <a:rPr lang="en-US" sz="1200" dirty="0" smtClean="0"/>
              <a:t>Each must be 2.75 m x 5.75 m</a:t>
            </a:r>
          </a:p>
          <a:p>
            <a:pPr marL="0" indent="0">
              <a:buFontTx/>
              <a:buNone/>
            </a:pPr>
            <a:r>
              <a:rPr lang="en-US" sz="1200" dirty="0" smtClean="0"/>
              <a:t>       +2 of the 3 spaces must have direct access to the street (only one space can be in tandem or in garage)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2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ZBL also prohibits Two-Units in the area around the University of Ontario Institute of Technology/Durham College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Reason:</a:t>
            </a:r>
          </a:p>
          <a:p>
            <a:r>
              <a:rPr lang="en-US" baseline="0" dirty="0" smtClean="0"/>
              <a:t>-Not enough capacity for Sanitary Sewers</a:t>
            </a:r>
          </a:p>
          <a:p>
            <a:r>
              <a:rPr lang="en-US" baseline="0" dirty="0" smtClean="0"/>
              <a:t>-The City’s objective is to encourage higher density along the Simcoe St. N Corridor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02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terms of Construction Standards</a:t>
            </a:r>
            <a:r>
              <a:rPr lang="en-US" baseline="0" dirty="0" smtClean="0">
                <a:solidFill>
                  <a:schemeClr val="tx1"/>
                </a:solidFill>
              </a:rPr>
              <a:t> – this really depends on when the Second Unit was constructed 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r>
              <a:rPr lang="en-US" baseline="0" dirty="0" smtClean="0">
                <a:solidFill>
                  <a:schemeClr val="tx1"/>
                </a:solidFill>
              </a:rPr>
              <a:t>GENERALLY SPEAKING: 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r>
              <a:rPr lang="en-US" baseline="0" dirty="0" smtClean="0">
                <a:solidFill>
                  <a:schemeClr val="tx1"/>
                </a:solidFill>
              </a:rPr>
              <a:t>Units Constructed BEFORE July 1994 </a:t>
            </a:r>
            <a:r>
              <a:rPr lang="en-US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Property Standards By-law + Fire Code</a:t>
            </a:r>
          </a:p>
          <a:p>
            <a:endParaRPr lang="en-US" baseline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b="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Units Constructed AFTER July 1994  Building Code + Fire Code </a:t>
            </a:r>
            <a:endParaRPr lang="en-US" b="0" baseline="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02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06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a updated</a:t>
            </a:r>
            <a:r>
              <a:rPr lang="en-US" baseline="0" dirty="0" smtClean="0"/>
              <a:t> INTERPRETATION  of Provincial Legislation, the City is implementing a new process: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two (2) processes: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your UNIT:</a:t>
            </a:r>
          </a:p>
          <a:p>
            <a:endParaRPr lang="en-US" baseline="0" dirty="0" smtClean="0"/>
          </a:p>
          <a:p>
            <a:r>
              <a:rPr lang="en-US" dirty="0" smtClean="0"/>
              <a:t>Existed</a:t>
            </a:r>
            <a:r>
              <a:rPr lang="en-US" baseline="0" dirty="0" smtClean="0"/>
              <a:t> BEFORE 1994 –application to Licensing and Standards and the inspections will be undertaken by our Licensing + Fire Inspectors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Existed AFTER 1994 – application to Building Services and the inspections will be undertaken by Buildings and Fire Inspectors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2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if you’re coming to Licensing and Standards </a:t>
            </a:r>
          </a:p>
          <a:p>
            <a:endParaRPr lang="en-US" dirty="0" smtClean="0"/>
          </a:p>
          <a:p>
            <a:r>
              <a:rPr lang="en-US" dirty="0" smtClean="0"/>
              <a:t>You’ll</a:t>
            </a:r>
            <a:r>
              <a:rPr lang="en-US" baseline="0" dirty="0" smtClean="0"/>
              <a:t> want to:</a:t>
            </a:r>
          </a:p>
          <a:p>
            <a:pPr marL="0" indent="0">
              <a:buNone/>
            </a:pPr>
            <a:r>
              <a:rPr lang="en-US" baseline="0" dirty="0" smtClean="0"/>
              <a:t>1)Check that the second unit is not already registered </a:t>
            </a:r>
          </a:p>
          <a:p>
            <a:pPr marL="0" indent="0">
              <a:buNone/>
            </a:pPr>
            <a:r>
              <a:rPr lang="en-US" dirty="0" smtClean="0"/>
              <a:t>2)Contact Licensing</a:t>
            </a:r>
            <a:r>
              <a:rPr lang="en-US" baseline="0" dirty="0" smtClean="0"/>
              <a:t> and Standards to confirm that the unit is NOT a DUPLEX</a:t>
            </a:r>
          </a:p>
          <a:p>
            <a:pPr marL="0" indent="0">
              <a:buNone/>
            </a:pPr>
            <a:r>
              <a:rPr lang="en-US" baseline="0" dirty="0" smtClean="0"/>
              <a:t>3)If you have documentation proving PRE-94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</a:t>
            </a:r>
            <a:r>
              <a:rPr lang="en-US" baseline="0" dirty="0" smtClean="0"/>
              <a:t> of Documentation of YEAR:</a:t>
            </a:r>
          </a:p>
          <a:p>
            <a:r>
              <a:rPr lang="en-US" baseline="0" dirty="0" smtClean="0"/>
              <a:t>-Lease </a:t>
            </a:r>
            <a:r>
              <a:rPr lang="en-US" baseline="0" dirty="0" smtClean="0"/>
              <a:t>agreements</a:t>
            </a:r>
            <a:endParaRPr lang="en-US" baseline="0" dirty="0" smtClean="0"/>
          </a:p>
          <a:p>
            <a:r>
              <a:rPr lang="en-US" baseline="0" dirty="0" smtClean="0"/>
              <a:t>-Invoices from contractors etc.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4) Fill out an application + pay a fee</a:t>
            </a:r>
          </a:p>
          <a:p>
            <a:r>
              <a:rPr lang="en-US" baseline="0" dirty="0" smtClean="0"/>
              <a:t>5) Provide any necessary supporting documents the City requests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0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INTRODUCTION:  Ken Man | Manager, Policy and Research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POLICY UNIT </a:t>
            </a:r>
            <a:r>
              <a:rPr lang="en-US" baseline="0" dirty="0" smtClean="0">
                <a:sym typeface="Wingdings" panose="05000000000000000000" pitchFamily="2" charset="2"/>
              </a:rPr>
              <a:t> focus on municipal regulatory issues that spans from: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      +animal control,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      +to licensing taxis,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       +to regulating housing standards 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Our BRANCH, Municipal Law Enforcement and Licensing Standards, is the REGISTRAR for the two Unit Registration Process. 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I do have to </a:t>
            </a:r>
            <a:r>
              <a:rPr lang="en-US" b="1" baseline="0" dirty="0" smtClean="0">
                <a:sym typeface="Wingdings" panose="05000000000000000000" pitchFamily="2" charset="2"/>
              </a:rPr>
              <a:t>QUALIFY</a:t>
            </a:r>
            <a:r>
              <a:rPr lang="en-US" baseline="0" dirty="0" smtClean="0">
                <a:sym typeface="Wingdings" panose="05000000000000000000" pitchFamily="2" charset="2"/>
              </a:rPr>
              <a:t> that I’m not a Building Code or Fire Code Specialist; I WON’T be able to speak to technical standards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Some of you might be upset about that, but that’s ok I know you guys all came out to see Mathew’s Presentation!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E2CA-12D7-432B-8F4B-6859F352C1C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918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 registering a unit</a:t>
            </a:r>
            <a:r>
              <a:rPr lang="en-US" baseline="0" dirty="0" smtClean="0"/>
              <a:t> that’s existed AFTER 1994 or putting a new Unit </a:t>
            </a:r>
            <a:r>
              <a:rPr lang="en-US" baseline="0" dirty="0" smtClean="0">
                <a:sym typeface="Wingdings" panose="05000000000000000000" pitchFamily="2" charset="2"/>
              </a:rPr>
              <a:t> Building Services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Buildings </a:t>
            </a:r>
            <a:r>
              <a:rPr lang="en-US" dirty="0" smtClean="0"/>
              <a:t>Fee:</a:t>
            </a:r>
            <a:r>
              <a:rPr lang="en-US" baseline="0" dirty="0" smtClean="0"/>
              <a:t> $6.52 sq/m </a:t>
            </a:r>
          </a:p>
          <a:p>
            <a:r>
              <a:rPr lang="en-US" baseline="0" dirty="0" smtClean="0"/>
              <a:t>average fee: $500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02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this process is for the City of Oshawa </a:t>
            </a:r>
            <a:r>
              <a:rPr lang="en-US" baseline="0" dirty="0" smtClean="0">
                <a:sym typeface="Wingdings" panose="05000000000000000000" pitchFamily="2" charset="2"/>
              </a:rPr>
              <a:t> other municipalities may have similar processes 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Check with their Fire Prevention or Building Services departments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02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concludes my presentation on TWO</a:t>
            </a:r>
            <a:r>
              <a:rPr lang="en-US" baseline="0" dirty="0" smtClean="0"/>
              <a:t> UNITS – but I do want to quickly plug our other Rental Property Licensing System which I think is applicable. </a:t>
            </a:r>
          </a:p>
          <a:p>
            <a:endParaRPr lang="en-US" baseline="0" dirty="0" smtClean="0"/>
          </a:p>
          <a:p>
            <a:r>
              <a:rPr lang="en-US" dirty="0" smtClean="0"/>
              <a:t>The City has another</a:t>
            </a:r>
            <a:r>
              <a:rPr lang="en-US" baseline="0" dirty="0" smtClean="0"/>
              <a:t> licensing system called the R.R.H.L.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98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R.R.H.L. requires ALL RENTALS within the “Rental Area” to be licensed ANNUALLY with the City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The R.R.H.L. is similar to the Two Unit Registration in that the licensing system ensures that: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+minimum standards of health and safety are met; and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+land-use intensification is addressed.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You</a:t>
            </a:r>
            <a:r>
              <a:rPr lang="en-US" baseline="0" dirty="0" smtClean="0"/>
              <a:t> might notice that the TWO UNIT restricted area is exactly the same as the RENTAL AREA </a:t>
            </a:r>
            <a:r>
              <a:rPr lang="en-US" baseline="0" dirty="0" smtClean="0">
                <a:sym typeface="Wingdings" panose="05000000000000000000" pitchFamily="2" charset="2"/>
              </a:rPr>
              <a:t> control intensification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08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Fees </a:t>
            </a:r>
            <a:r>
              <a:rPr lang="en-US" dirty="0" smtClean="0"/>
              <a:t>- $500 first time</a:t>
            </a:r>
          </a:p>
          <a:p>
            <a:r>
              <a:rPr lang="en-US" dirty="0" smtClean="0"/>
              <a:t>$360 on early renewal if submitted more than 60 days before expiry</a:t>
            </a:r>
          </a:p>
          <a:p>
            <a:r>
              <a:rPr lang="en-US" dirty="0" smtClean="0"/>
              <a:t>$500 if otherwise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79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-A realtor can act as an Agent</a:t>
            </a:r>
            <a:r>
              <a:rPr lang="en-US" baseline="0" dirty="0" smtClean="0"/>
              <a:t> for the Home Owner in the application process, but needs written authorization from the Owner</a:t>
            </a:r>
            <a:endParaRPr lang="en-US" dirty="0" smtClean="0"/>
          </a:p>
          <a:p>
            <a:r>
              <a:rPr lang="en-US" dirty="0" smtClean="0"/>
              <a:t>-Fees - $500 first time, $360 on early renewal if submitted more than 60 days before expiry, $500 to renew if otherwise</a:t>
            </a:r>
          </a:p>
          <a:p>
            <a:r>
              <a:rPr lang="en-US" dirty="0" smtClean="0"/>
              <a:t>-Application also requires documents such as a floor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79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81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3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1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-This information applies only to the</a:t>
            </a:r>
            <a:r>
              <a:rPr lang="en-US" baseline="0" dirty="0" smtClean="0"/>
              <a:t> City of Oshawa. </a:t>
            </a:r>
          </a:p>
          <a:p>
            <a:r>
              <a:rPr lang="en-US" dirty="0" smtClean="0"/>
              <a:t>-Other municipalities may have similar registration process;</a:t>
            </a:r>
            <a:r>
              <a:rPr lang="en-US" baseline="0" dirty="0" smtClean="0"/>
              <a:t> I can’t speak to that </a:t>
            </a:r>
          </a:p>
          <a:p>
            <a:r>
              <a:rPr lang="en-US" baseline="0" dirty="0" smtClean="0"/>
              <a:t>-Best way to find out – contact:</a:t>
            </a:r>
          </a:p>
          <a:p>
            <a:r>
              <a:rPr lang="en-US" baseline="0" dirty="0" smtClean="0"/>
              <a:t>        - Fire Prevention </a:t>
            </a:r>
          </a:p>
          <a:p>
            <a:r>
              <a:rPr lang="en-US" baseline="0" dirty="0" smtClean="0"/>
              <a:t>        - Buildings Department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1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You’re PROBABLY AWARE that </a:t>
            </a:r>
            <a:r>
              <a:rPr lang="en-US" baseline="0" dirty="0" smtClean="0"/>
              <a:t>there’s a strong demand for rental housing in Oshawa and here are some of the </a:t>
            </a:r>
            <a:r>
              <a:rPr lang="en-US" baseline="0" dirty="0" smtClean="0"/>
              <a:t>Numbers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-According to STATS CAN, 32</a:t>
            </a:r>
            <a:r>
              <a:rPr lang="en-US" baseline="0" dirty="0" smtClean="0"/>
              <a:t>% of all units are rentals (StatsCan 2016) 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="0" baseline="0" dirty="0" smtClean="0">
                <a:sym typeface="Wingdings" panose="05000000000000000000" pitchFamily="2" charset="2"/>
              </a:rPr>
              <a:t>HIGHEST % of rental units in Durham Region</a:t>
            </a:r>
            <a:endParaRPr lang="en-US" baseline="0" dirty="0" smtClean="0"/>
          </a:p>
          <a:p>
            <a:r>
              <a:rPr lang="en-US" baseline="0" dirty="0" smtClean="0"/>
              <a:t>-That translates to roughly 21,000  rental dwelling units  </a:t>
            </a:r>
          </a:p>
          <a:p>
            <a:r>
              <a:rPr lang="en-US" baseline="0" dirty="0" smtClean="0"/>
              <a:t>-We have a relatively low vacancy rate at 2.5% </a:t>
            </a:r>
          </a:p>
          <a:p>
            <a:r>
              <a:rPr lang="en-US" baseline="0" dirty="0" smtClean="0"/>
              <a:t>-To date, we have over 1,200 registered Two Unit Dwellings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</a:t>
            </a:r>
            <a:r>
              <a:rPr lang="en-US" baseline="0" dirty="0" smtClean="0"/>
              <a:t>want to THANK YOU all for taking the time to learn about how to legalize a Two-Unit </a:t>
            </a:r>
            <a:r>
              <a:rPr lang="en-US" baseline="0" dirty="0" smtClean="0">
                <a:sym typeface="Wingdings" panose="05000000000000000000" pitchFamily="2" charset="2"/>
              </a:rPr>
              <a:t> OFTEN, individuals will just put one in without learning about the requirements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1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our Two-Unit Registration By-law, we define them as: 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“A detached house…”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</a:t>
            </a:r>
            <a:r>
              <a:rPr lang="en-US" baseline="0" dirty="0" smtClean="0"/>
              <a:t> </a:t>
            </a:r>
            <a:r>
              <a:rPr lang="en-US" baseline="0" dirty="0" smtClean="0"/>
              <a:t>believe, EX: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Toronto – “Secondary Suites”</a:t>
            </a:r>
          </a:p>
          <a:p>
            <a:r>
              <a:rPr lang="en-US" baseline="0" dirty="0" smtClean="0"/>
              <a:t>Whitby and Ajax – “Accessory Apartments”</a:t>
            </a:r>
          </a:p>
          <a:p>
            <a:r>
              <a:rPr lang="en-US" baseline="0" dirty="0" smtClean="0"/>
              <a:t>Clarington – “In-House Apartment”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48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</a:t>
            </a:r>
            <a:r>
              <a:rPr lang="en-US" baseline="0" dirty="0" smtClean="0"/>
              <a:t> context of OSHAWA, i</a:t>
            </a:r>
            <a:r>
              <a:rPr lang="en-US" dirty="0" smtClean="0"/>
              <a:t>t’s REALLY</a:t>
            </a:r>
            <a:r>
              <a:rPr lang="en-US" baseline="0" dirty="0" smtClean="0"/>
              <a:t> IMPORTANT to differentiate between a DUPLEX v. TWO-UNIT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they both are DEFINED TERMS, Generally speaking:</a:t>
            </a:r>
          </a:p>
          <a:p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-DUPLEX = is purpose-built building with TWO SEPARATE dwelling Units/Originally Constructed with two separate dwelling units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-TWO UNIT/ACCESSORY APARTMENT – originally constructed with ONE Dwelling unit but has been CONVERTED to include a second unit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SO in OSHAWA, “Duplexes” are DIFFERENT than “Two-Units” 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0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Accessory </a:t>
            </a:r>
            <a:r>
              <a:rPr lang="en-US" baseline="0" dirty="0" smtClean="0"/>
              <a:t>Apartments and Two-Units are the same thing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08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-In</a:t>
            </a:r>
            <a:r>
              <a:rPr lang="en-US" baseline="0" dirty="0" smtClean="0"/>
              <a:t> Oshawa all Two Unit Houses must be registered with the City - it’s the law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-We have roughly 1,200 registered two-units </a:t>
            </a:r>
            <a:r>
              <a:rPr lang="en-US" baseline="0" dirty="0" smtClean="0">
                <a:sym typeface="Wingdings" panose="05000000000000000000" pitchFamily="2" charset="2"/>
              </a:rPr>
              <a:t> depicted in the Map 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-The list is regularly updated an maintained online at www.oshawa.ca/twounit 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76F2-5298-4907-8517-156E98704C9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4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81"/>
            <a:ext cx="9144000" cy="553219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172200"/>
            <a:ext cx="9144000" cy="3810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81"/>
            <a:ext cx="9144000" cy="55321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019800"/>
            <a:ext cx="9144000" cy="533400"/>
          </a:xfrm>
          <a:solidFill>
            <a:schemeClr val="bg1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1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81"/>
            <a:ext cx="9144000" cy="553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81"/>
            <a:ext cx="9144000" cy="5532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96282"/>
            <a:ext cx="5181600" cy="447591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867400" y="1676400"/>
            <a:ext cx="2819400" cy="2133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867400" y="4038600"/>
            <a:ext cx="2819400" cy="2133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07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81"/>
            <a:ext cx="9144000" cy="553219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96282"/>
            <a:ext cx="8229600" cy="447591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45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81"/>
            <a:ext cx="9144000" cy="553219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96282"/>
            <a:ext cx="8229600" cy="295191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4880811"/>
            <a:ext cx="9144000" cy="197718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47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81"/>
            <a:ext cx="9144000" cy="553219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96282"/>
            <a:ext cx="6172200" cy="432351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934200" y="1"/>
            <a:ext cx="2209800" cy="655319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92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81"/>
            <a:ext cx="9144000" cy="553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81"/>
            <a:ext cx="9144000" cy="5532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96282"/>
            <a:ext cx="5181600" cy="447591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867400" y="1676400"/>
            <a:ext cx="2819400" cy="2133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867400" y="4038600"/>
            <a:ext cx="2819400" cy="2133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01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81"/>
            <a:ext cx="9144000" cy="553219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96282"/>
            <a:ext cx="8229600" cy="447591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06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81"/>
            <a:ext cx="9144000" cy="553219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96282"/>
            <a:ext cx="8229600" cy="295191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4880811"/>
            <a:ext cx="9144000" cy="197718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56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81"/>
            <a:ext cx="9144000" cy="553219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96282"/>
            <a:ext cx="6172200" cy="432351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934200" y="1"/>
            <a:ext cx="2209800" cy="655319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95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81"/>
            <a:ext cx="9144000" cy="55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5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6.jpe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wa.ca/twoun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457200"/>
            <a:ext cx="8229600" cy="5638799"/>
            <a:chOff x="1828800" y="417872"/>
            <a:chExt cx="5113866" cy="3925526"/>
          </a:xfrm>
        </p:grpSpPr>
        <p:grpSp>
          <p:nvGrpSpPr>
            <p:cNvPr id="10" name="Group 9"/>
            <p:cNvGrpSpPr/>
            <p:nvPr/>
          </p:nvGrpSpPr>
          <p:grpSpPr>
            <a:xfrm>
              <a:off x="2065866" y="1103672"/>
              <a:ext cx="4876800" cy="3239726"/>
              <a:chOff x="1676400" y="1794642"/>
              <a:chExt cx="5486400" cy="346315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sz="2800" b="1" dirty="0">
                  <a:solidFill>
                    <a:prstClr val="white"/>
                  </a:solidFill>
                </a:endParaRPr>
              </a:p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Isosceles Triangle 10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flipV="1">
              <a:off x="2404533" y="2703869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5526" y="3805394"/>
            <a:ext cx="5955712" cy="2226119"/>
          </a:xfrm>
        </p:spPr>
        <p:txBody>
          <a:bodyPr>
            <a:no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Two-Unit House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Process</a:t>
            </a:r>
            <a:endParaRPr lang="en-GB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4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LSHAPE_TB_00000000000000000000000000000000_ScaleContainer"/>
          <p:cNvSpPr/>
          <p:nvPr>
            <p:custDataLst>
              <p:tags r:id="rId1"/>
            </p:custDataLst>
          </p:nvPr>
        </p:nvSpPr>
        <p:spPr>
          <a:xfrm>
            <a:off x="152400" y="3195869"/>
            <a:ext cx="8839200" cy="237123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OTLSHAPE_TB_00000000000000000000000000000000_Separator7"/>
          <p:cNvCxnSpPr/>
          <p:nvPr>
            <p:custDataLst>
              <p:tags r:id="rId2"/>
            </p:custDataLst>
          </p:nvPr>
        </p:nvCxnSpPr>
        <p:spPr>
          <a:xfrm>
            <a:off x="1828800" y="3263620"/>
            <a:ext cx="0" cy="203200"/>
          </a:xfrm>
          <a:prstGeom prst="line">
            <a:avLst/>
          </a:prstGeom>
          <a:ln w="190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TLSHAPE_M_8bcb1100f29a4749be95f7203b1ce52b_Title"/>
          <p:cNvSpPr txBox="1"/>
          <p:nvPr>
            <p:custDataLst>
              <p:tags r:id="rId3"/>
            </p:custDataLst>
          </p:nvPr>
        </p:nvSpPr>
        <p:spPr>
          <a:xfrm>
            <a:off x="333520" y="1594124"/>
            <a:ext cx="1798718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1994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Zoning By-law Regulates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Unit Houses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62600" y="1455624"/>
            <a:ext cx="1912314" cy="1836521"/>
            <a:chOff x="3265278" y="2738103"/>
            <a:chExt cx="1131740" cy="1599645"/>
          </a:xfrm>
        </p:grpSpPr>
        <p:sp>
          <p:nvSpPr>
            <p:cNvPr id="13" name="OTLSHAPE_M_3d002311e3ab44f798c6f6f5ecca7faa_Title"/>
            <p:cNvSpPr txBox="1"/>
            <p:nvPr>
              <p:custDataLst>
                <p:tags r:id="rId18"/>
              </p:custDataLst>
            </p:nvPr>
          </p:nvSpPr>
          <p:spPr>
            <a:xfrm>
              <a:off x="3265278" y="2738103"/>
              <a:ext cx="1131740" cy="11259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spc="-12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January 2012</a:t>
              </a:r>
            </a:p>
            <a:p>
              <a:pPr algn="ctr"/>
              <a:r>
                <a:rPr lang="en-US" sz="1600" b="1" spc="-12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Bill 140 passed</a:t>
              </a:r>
              <a:r>
                <a:rPr lang="en-US" sz="1600" spc="-12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all municipalities required to permit Two Unit Houses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772482" y="3864036"/>
              <a:ext cx="107909" cy="473712"/>
              <a:chOff x="2957061" y="3118791"/>
              <a:chExt cx="107909" cy="473712"/>
            </a:xfrm>
          </p:grpSpPr>
          <p:cxnSp>
            <p:nvCxnSpPr>
              <p:cNvPr id="15" name="OTLSHAPE_M_a6ec5d44ff154725b66a407ba6684d93_Connector2"/>
              <p:cNvCxnSpPr>
                <a:stCxn id="13" idx="2"/>
                <a:endCxn id="16" idx="0"/>
              </p:cNvCxnSpPr>
              <p:nvPr>
                <p:custDataLst>
                  <p:tags r:id="rId19"/>
                </p:custDataLst>
              </p:nvPr>
            </p:nvCxnSpPr>
            <p:spPr>
              <a:xfrm flipH="1">
                <a:off x="3011016" y="3118791"/>
                <a:ext cx="4711" cy="319158"/>
              </a:xfrm>
              <a:prstGeom prst="line">
                <a:avLst/>
              </a:prstGeom>
              <a:ln w="9525" cap="flat" cmpd="sng" algn="ctr">
                <a:solidFill>
                  <a:srgbClr val="222A3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TLSHAPE_M_3d002311e3ab44f798c6f6f5ecca7faa_Shape"/>
              <p:cNvSpPr/>
              <p:nvPr>
                <p:custDataLst>
                  <p:tags r:id="rId20"/>
                </p:custDataLst>
              </p:nvPr>
            </p:nvSpPr>
            <p:spPr>
              <a:xfrm>
                <a:off x="2957061" y="3437949"/>
                <a:ext cx="107909" cy="154554"/>
              </a:xfrm>
              <a:prstGeom prst="diamond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" name="OTLSHAPE_M_60afbd18f5f64b71abd81443d05f426e_Title"/>
          <p:cNvSpPr txBox="1"/>
          <p:nvPr>
            <p:custDataLst>
              <p:tags r:id="rId4"/>
            </p:custDataLst>
          </p:nvPr>
        </p:nvSpPr>
        <p:spPr>
          <a:xfrm>
            <a:off x="1009892" y="3608424"/>
            <a:ext cx="1332155" cy="8617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b="1" spc="-6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1994</a:t>
            </a:r>
          </a:p>
          <a:p>
            <a:pPr algn="ctr"/>
            <a:r>
              <a:rPr lang="en-US" b="1" spc="-6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120 </a:t>
            </a:r>
            <a:r>
              <a:rPr lang="en-US" sz="2000" spc="-6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Passed</a:t>
            </a:r>
            <a:r>
              <a:rPr lang="en-US" sz="1600" spc="-6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OTLSHAPE_M_60afbd18f5f64b71abd81443d05f426e_Shape"/>
          <p:cNvSpPr/>
          <p:nvPr>
            <p:custDataLst>
              <p:tags r:id="rId5"/>
            </p:custDataLst>
          </p:nvPr>
        </p:nvSpPr>
        <p:spPr>
          <a:xfrm>
            <a:off x="1599770" y="3312788"/>
            <a:ext cx="152400" cy="177800"/>
          </a:xfrm>
          <a:prstGeom prst="diamond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68583" y="3330099"/>
            <a:ext cx="2413017" cy="1647929"/>
            <a:chOff x="1714474" y="3756608"/>
            <a:chExt cx="1403968" cy="1647929"/>
          </a:xfrm>
        </p:grpSpPr>
        <p:sp>
          <p:nvSpPr>
            <p:cNvPr id="20" name="OTLSHAPE_M_f7e48ea83b214c598ce8c3d0c45b33ee_Title"/>
            <p:cNvSpPr txBox="1"/>
            <p:nvPr>
              <p:custDataLst>
                <p:tags r:id="rId15"/>
              </p:custDataLst>
            </p:nvPr>
          </p:nvSpPr>
          <p:spPr>
            <a:xfrm>
              <a:off x="1714474" y="4819762"/>
              <a:ext cx="1403968" cy="58477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2000" b="1" spc="-8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April 1996</a:t>
              </a:r>
            </a:p>
            <a:p>
              <a:pPr algn="ctr"/>
              <a:r>
                <a:rPr lang="en-CA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Bill 20 </a:t>
              </a:r>
              <a:r>
                <a:rPr lang="en-CA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passed </a:t>
              </a:r>
              <a:endParaRPr lang="en-US" b="1" spc="-8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364738" y="3756608"/>
              <a:ext cx="113151" cy="1063154"/>
              <a:chOff x="2364738" y="3756608"/>
              <a:chExt cx="113151" cy="1063154"/>
            </a:xfrm>
          </p:grpSpPr>
          <p:cxnSp>
            <p:nvCxnSpPr>
              <p:cNvPr id="22" name="OTLSHAPE_M_dfd4f092d2de47e49a35fbc418599bf7_Connector1"/>
              <p:cNvCxnSpPr>
                <a:stCxn id="23" idx="2"/>
                <a:endCxn id="20" idx="0"/>
              </p:cNvCxnSpPr>
              <p:nvPr>
                <p:custDataLst>
                  <p:tags r:id="rId16"/>
                </p:custDataLst>
              </p:nvPr>
            </p:nvCxnSpPr>
            <p:spPr>
              <a:xfrm flipH="1">
                <a:off x="2416458" y="3934408"/>
                <a:ext cx="4855" cy="885354"/>
              </a:xfrm>
              <a:prstGeom prst="line">
                <a:avLst/>
              </a:prstGeom>
              <a:ln w="9525" cap="flat" cmpd="sng" algn="ctr">
                <a:solidFill>
                  <a:srgbClr val="222A3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TLSHAPE_M_f7e48ea83b214c598ce8c3d0c45b33ee_Shape"/>
              <p:cNvSpPr/>
              <p:nvPr>
                <p:custDataLst>
                  <p:tags r:id="rId17"/>
                </p:custDataLst>
              </p:nvPr>
            </p:nvSpPr>
            <p:spPr>
              <a:xfrm>
                <a:off x="2364738" y="3756608"/>
                <a:ext cx="113151" cy="177800"/>
              </a:xfrm>
              <a:prstGeom prst="diamond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>
                        <a:scrgbClr r="0" g="0" b="0">
                          <a:alpha val="50000"/>
                        </a:scrgbClr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6510796" y="3344591"/>
            <a:ext cx="1828800" cy="2225449"/>
            <a:chOff x="6150387" y="3524584"/>
            <a:chExt cx="1828800" cy="2225449"/>
          </a:xfrm>
        </p:grpSpPr>
        <p:sp>
          <p:nvSpPr>
            <p:cNvPr id="25" name="OTLSHAPE_M_a6ec5d44ff154725b66a407ba6684d93_Title"/>
            <p:cNvSpPr txBox="1"/>
            <p:nvPr>
              <p:custDataLst>
                <p:tags r:id="rId13"/>
              </p:custDataLst>
            </p:nvPr>
          </p:nvSpPr>
          <p:spPr>
            <a:xfrm>
              <a:off x="6150387" y="3995707"/>
              <a:ext cx="1828800" cy="175432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spc="-6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June 2014</a:t>
              </a:r>
            </a:p>
            <a:p>
              <a:pPr algn="ctr"/>
              <a:r>
                <a:rPr lang="en-US" sz="1600" b="1" spc="-6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Oshawa Zoning By-law </a:t>
              </a:r>
              <a:r>
                <a:rPr lang="en-US" sz="1600" b="1" spc="-6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amended </a:t>
              </a:r>
              <a:r>
                <a:rPr lang="en-US" sz="1600" spc="-6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permit Two Unit Houses in Singles and Semis subject to conditions</a:t>
              </a:r>
              <a:endParaRPr lang="en-US" sz="1600" spc="-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TLSHAPE_M_a6ec5d44ff154725b66a407ba6684d93_Shape"/>
            <p:cNvSpPr/>
            <p:nvPr>
              <p:custDataLst>
                <p:tags r:id="rId14"/>
              </p:custDataLst>
            </p:nvPr>
          </p:nvSpPr>
          <p:spPr>
            <a:xfrm>
              <a:off x="6428707" y="3524584"/>
              <a:ext cx="152400" cy="177800"/>
            </a:xfrm>
            <a:prstGeom prst="diamond">
              <a:avLst/>
            </a:prstGeom>
            <a:solidFill>
              <a:srgbClr val="222A3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756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Timeline: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Two-Unit House Standards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TLSHAPE_M_dfd4f092d2de47e49a35fbc418599bf7_Shape"/>
          <p:cNvSpPr/>
          <p:nvPr>
            <p:custDataLst>
              <p:tags r:id="rId6"/>
            </p:custDataLst>
          </p:nvPr>
        </p:nvSpPr>
        <p:spPr>
          <a:xfrm>
            <a:off x="693065" y="3108705"/>
            <a:ext cx="152400" cy="177800"/>
          </a:xfrm>
          <a:prstGeom prst="diamond">
            <a:avLst/>
          </a:prstGeom>
          <a:solidFill>
            <a:srgbClr val="222A3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OTLSHAPE_M_dfd4f092d2de47e49a35fbc418599bf7_Connector2"/>
          <p:cNvCxnSpPr>
            <a:stCxn id="18" idx="2"/>
            <a:endCxn id="17" idx="0"/>
          </p:cNvCxnSpPr>
          <p:nvPr>
            <p:custDataLst>
              <p:tags r:id="rId7"/>
            </p:custDataLst>
          </p:nvPr>
        </p:nvCxnSpPr>
        <p:spPr>
          <a:xfrm>
            <a:off x="1675970" y="3490588"/>
            <a:ext cx="0" cy="117836"/>
          </a:xfrm>
          <a:prstGeom prst="line">
            <a:avLst/>
          </a:prstGeom>
          <a:ln w="9525" cap="flat" cmpd="sng" algn="ctr">
            <a:solidFill>
              <a:srgbClr val="222A3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TLSHAPE_TB_00000000000000000000000000000000_LeftEndCaps"/>
          <p:cNvSpPr txBox="1"/>
          <p:nvPr>
            <p:custDataLst>
              <p:tags r:id="rId8"/>
            </p:custDataLst>
          </p:nvPr>
        </p:nvSpPr>
        <p:spPr>
          <a:xfrm>
            <a:off x="7924800" y="3174289"/>
            <a:ext cx="769506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date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3520" y="5008728"/>
            <a:ext cx="351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Legislation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Oshawa Standard/Process</a:t>
            </a:r>
          </a:p>
        </p:txBody>
      </p:sp>
      <p:sp>
        <p:nvSpPr>
          <p:cNvPr id="42" name="OTLSHAPE_TB_00000000000000000000000000000000_LeftEndCaps"/>
          <p:cNvSpPr txBox="1"/>
          <p:nvPr>
            <p:custDataLst>
              <p:tags r:id="rId9"/>
            </p:custDataLst>
          </p:nvPr>
        </p:nvSpPr>
        <p:spPr>
          <a:xfrm>
            <a:off x="983821" y="3183729"/>
            <a:ext cx="493469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</a:p>
        </p:txBody>
      </p:sp>
      <p:cxnSp>
        <p:nvCxnSpPr>
          <p:cNvPr id="47" name="Elbow Connector 46"/>
          <p:cNvCxnSpPr>
            <a:endCxn id="25" idx="0"/>
          </p:cNvCxnSpPr>
          <p:nvPr/>
        </p:nvCxnSpPr>
        <p:spPr>
          <a:xfrm>
            <a:off x="6865317" y="3522390"/>
            <a:ext cx="559879" cy="293324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25783" y="1687536"/>
            <a:ext cx="1955817" cy="1575653"/>
            <a:chOff x="4927600" y="3018937"/>
            <a:chExt cx="1473200" cy="1575653"/>
          </a:xfrm>
        </p:grpSpPr>
        <p:sp>
          <p:nvSpPr>
            <p:cNvPr id="67" name="OTLSHAPE_M_8bcb1100f29a4749be95f7203b1ce52b_Title"/>
            <p:cNvSpPr txBox="1"/>
            <p:nvPr>
              <p:custDataLst>
                <p:tags r:id="rId10"/>
              </p:custDataLst>
            </p:nvPr>
          </p:nvSpPr>
          <p:spPr>
            <a:xfrm>
              <a:off x="4927600" y="3018937"/>
              <a:ext cx="1473200" cy="76944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September 2001</a:t>
              </a:r>
              <a:endPara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Two Unit House Registration By-law </a:t>
              </a:r>
              <a:endPara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OTLSHAPE_M_dfd4f092d2de47e49a35fbc418599bf7_Connector2"/>
            <p:cNvCxnSpPr>
              <a:endCxn id="70" idx="0"/>
            </p:cNvCxnSpPr>
            <p:nvPr>
              <p:custDataLst>
                <p:tags r:id="rId11"/>
              </p:custDataLst>
            </p:nvPr>
          </p:nvCxnSpPr>
          <p:spPr>
            <a:xfrm>
              <a:off x="5648426" y="3987677"/>
              <a:ext cx="2060" cy="429113"/>
            </a:xfrm>
            <a:prstGeom prst="line">
              <a:avLst/>
            </a:prstGeom>
            <a:ln w="9525" cap="flat" cmpd="sng" algn="ctr">
              <a:solidFill>
                <a:srgbClr val="222A3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TLSHAPE_M_dfd4f092d2de47e49a35fbc418599bf7_Shape"/>
            <p:cNvSpPr/>
            <p:nvPr>
              <p:custDataLst>
                <p:tags r:id="rId12"/>
              </p:custDataLst>
            </p:nvPr>
          </p:nvSpPr>
          <p:spPr>
            <a:xfrm>
              <a:off x="5574286" y="4416790"/>
              <a:ext cx="152400" cy="177800"/>
            </a:xfrm>
            <a:prstGeom prst="diamond">
              <a:avLst/>
            </a:prstGeom>
            <a:solidFill>
              <a:srgbClr val="222A3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4" name="Elbow Connector 73"/>
          <p:cNvCxnSpPr>
            <a:endCxn id="10" idx="2"/>
          </p:cNvCxnSpPr>
          <p:nvPr/>
        </p:nvCxnSpPr>
        <p:spPr>
          <a:xfrm rot="5400000" flipH="1" flipV="1">
            <a:off x="751613" y="2627441"/>
            <a:ext cx="498920" cy="46361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3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Why Registration?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7519" y="1447800"/>
            <a:ext cx="8249281" cy="44759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Ensure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converted dwellings </a:t>
            </a:r>
            <a:r>
              <a:rPr lang="en-US" sz="2400" dirty="0" smtClean="0"/>
              <a:t>meet minimum safety and design standards: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166176" y="5358897"/>
            <a:ext cx="1847778" cy="1113320"/>
            <a:chOff x="1828800" y="417872"/>
            <a:chExt cx="5113866" cy="3925528"/>
          </a:xfrm>
        </p:grpSpPr>
        <p:grpSp>
          <p:nvGrpSpPr>
            <p:cNvPr id="5" name="Group 4"/>
            <p:cNvGrpSpPr/>
            <p:nvPr/>
          </p:nvGrpSpPr>
          <p:grpSpPr>
            <a:xfrm>
              <a:off x="2065866" y="1103672"/>
              <a:ext cx="4876800" cy="3239728"/>
              <a:chOff x="1676400" y="1794642"/>
              <a:chExt cx="5486400" cy="346315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Isosceles Triangle 5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flipV="1">
              <a:off x="2404533" y="2703870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1" b="21591"/>
          <a:stretch>
            <a:fillRect/>
          </a:stretch>
        </p:blipFill>
        <p:spPr>
          <a:xfrm>
            <a:off x="5675890" y="2710803"/>
            <a:ext cx="3063596" cy="2318397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067747"/>
              </p:ext>
            </p:extLst>
          </p:nvPr>
        </p:nvGraphicFramePr>
        <p:xfrm>
          <a:off x="624051" y="2491642"/>
          <a:ext cx="4633749" cy="2757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949"/>
                <a:gridCol w="3352800"/>
              </a:tblGrid>
              <a:tr h="428782">
                <a:tc rowSpan="3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Code 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  <a:tr h="42878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Code 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2878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 Safety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</a:tr>
              <a:tr h="442343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 Standards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  <a:tr h="92902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Zoning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667407" y="2590800"/>
            <a:ext cx="1161393" cy="1079938"/>
            <a:chOff x="609600" y="2365242"/>
            <a:chExt cx="1161393" cy="1079938"/>
          </a:xfrm>
        </p:grpSpPr>
        <p:pic>
          <p:nvPicPr>
            <p:cNvPr id="26" name="Picture 2" descr="Image result for Document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62" y="2898642"/>
              <a:ext cx="546538" cy="546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Image result for Ontario log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365242"/>
              <a:ext cx="1161393" cy="524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769882" y="3994641"/>
            <a:ext cx="1058918" cy="958359"/>
            <a:chOff x="693682" y="3679745"/>
            <a:chExt cx="1058918" cy="958359"/>
          </a:xfrm>
        </p:grpSpPr>
        <p:pic>
          <p:nvPicPr>
            <p:cNvPr id="29" name="Picture 2" descr="Image result for Document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62" y="4091566"/>
              <a:ext cx="546538" cy="546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82" y="3679745"/>
              <a:ext cx="1058918" cy="358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5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Why Registration?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7520" y="1295400"/>
            <a:ext cx="6235068" cy="44759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Track City-approved Two-Units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Inform tenants that Two-Unit has been City-inspected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Assists with municipal planning and other services: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US" sz="2800" dirty="0" smtClean="0"/>
              <a:t>Waste collection </a:t>
            </a:r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en-US" sz="2800" dirty="0" smtClean="0"/>
              <a:t>Emergency services planning</a:t>
            </a:r>
          </a:p>
          <a:p>
            <a:endParaRPr lang="en-US" sz="1800" dirty="0"/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166176" y="5358897"/>
            <a:ext cx="1847778" cy="1113320"/>
            <a:chOff x="1828800" y="417872"/>
            <a:chExt cx="5113866" cy="3925528"/>
          </a:xfrm>
        </p:grpSpPr>
        <p:grpSp>
          <p:nvGrpSpPr>
            <p:cNvPr id="5" name="Group 4"/>
            <p:cNvGrpSpPr/>
            <p:nvPr/>
          </p:nvGrpSpPr>
          <p:grpSpPr>
            <a:xfrm>
              <a:off x="2065866" y="1103672"/>
              <a:ext cx="4876800" cy="3239728"/>
              <a:chOff x="1676400" y="1794642"/>
              <a:chExt cx="5486400" cy="346315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Isosceles Triangle 5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flipV="1">
              <a:off x="2404533" y="2703870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/>
          <a:stretch/>
        </p:blipFill>
        <p:spPr bwMode="auto">
          <a:xfrm>
            <a:off x="6696403" y="1390650"/>
            <a:ext cx="2218997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0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6700" y="302946"/>
            <a:ext cx="8572500" cy="5922612"/>
            <a:chOff x="1828800" y="417872"/>
            <a:chExt cx="5113866" cy="3925528"/>
          </a:xfrm>
        </p:grpSpPr>
        <p:grpSp>
          <p:nvGrpSpPr>
            <p:cNvPr id="5" name="Group 4"/>
            <p:cNvGrpSpPr/>
            <p:nvPr/>
          </p:nvGrpSpPr>
          <p:grpSpPr>
            <a:xfrm>
              <a:off x="2065866" y="1103672"/>
              <a:ext cx="4876800" cy="3239728"/>
              <a:chOff x="1676400" y="1794642"/>
              <a:chExt cx="5486400" cy="346315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Isosceles Triangle 5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flipV="1">
              <a:off x="2404533" y="2703870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to Register</a:t>
            </a:r>
            <a:endParaRPr lang="en-GB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1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Zoning Requirements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584748"/>
            <a:ext cx="5389179" cy="38862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Detached or Semi-Detached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3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Permitted use in the </a:t>
            </a:r>
            <a:r>
              <a:rPr lang="en-US" sz="2400" dirty="0"/>
              <a:t>Z</a:t>
            </a:r>
            <a:r>
              <a:rPr lang="en-US" sz="2400" dirty="0" smtClean="0"/>
              <a:t>one: R1, R2, R5, OSR-A, ORM, AG-A, AG-B or AG-ORM</a:t>
            </a:r>
          </a:p>
          <a:p>
            <a:endParaRPr lang="en-US" sz="13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Only one (1) Two-Unit/Accessory Apartment per lot</a:t>
            </a:r>
          </a:p>
          <a:p>
            <a:endParaRPr lang="en-US" sz="13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Minimum lot frontage of eleven (11) metres</a:t>
            </a:r>
          </a:p>
          <a:p>
            <a:endParaRPr lang="en-US" sz="1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Minimum of three (3) parking spaces are required</a:t>
            </a:r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5999"/>
            <a:ext cx="3352800" cy="248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7102910" y="5282911"/>
            <a:ext cx="1847778" cy="1113320"/>
            <a:chOff x="1828800" y="417872"/>
            <a:chExt cx="5113866" cy="3925528"/>
          </a:xfrm>
        </p:grpSpPr>
        <p:grpSp>
          <p:nvGrpSpPr>
            <p:cNvPr id="18" name="Group 17"/>
            <p:cNvGrpSpPr/>
            <p:nvPr/>
          </p:nvGrpSpPr>
          <p:grpSpPr>
            <a:xfrm>
              <a:off x="2065866" y="1103672"/>
              <a:ext cx="4876800" cy="3239728"/>
              <a:chOff x="1676400" y="1794642"/>
              <a:chExt cx="5486400" cy="346315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6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4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Isosceles Triangle 18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flipV="1">
              <a:off x="2404533" y="2703870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6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Zoning Requirements: Restricted Area</a:t>
            </a:r>
            <a:endParaRPr lang="en-GB" sz="3200" b="1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295400"/>
            <a:ext cx="3962400" cy="469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06635"/>
            <a:ext cx="4114800" cy="44759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Two-Units Prohibited in </a:t>
            </a:r>
            <a:r>
              <a:rPr lang="en-US" sz="2400" b="1" dirty="0" smtClean="0">
                <a:solidFill>
                  <a:srgbClr val="FF0000"/>
                </a:solidFill>
              </a:rPr>
              <a:t>Restricted Area </a:t>
            </a:r>
            <a:r>
              <a:rPr lang="en-US" sz="2400" dirty="0" smtClean="0"/>
              <a:t>(Schedule “H” of Zoning By-law)</a:t>
            </a:r>
          </a:p>
          <a:p>
            <a:endParaRPr lang="en-US" sz="2400" dirty="0" smtClean="0"/>
          </a:p>
          <a:p>
            <a:r>
              <a:rPr lang="en-US" sz="2400" b="1" dirty="0" smtClean="0"/>
              <a:t>Reason: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Sanitary Sewer Constraints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Encourage density along Simcoe St. North Corridor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176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Other Requirements</a:t>
            </a:r>
            <a:endParaRPr lang="en-GB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062593"/>
              </p:ext>
            </p:extLst>
          </p:nvPr>
        </p:nvGraphicFramePr>
        <p:xfrm>
          <a:off x="381000" y="1447800"/>
          <a:ext cx="8458200" cy="2992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1143"/>
                <a:gridCol w="2254657"/>
                <a:gridCol w="2208518"/>
                <a:gridCol w="175388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Legislation/By-law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Main Standards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Smoke/CO alarms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Exits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Sound rating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 separations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Window sizes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HVAC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Ceiling height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Room sizes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Ventilation</a:t>
                      </a:r>
                      <a:endParaRPr lang="en-GB" sz="16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477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Code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Smoke alarms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 alarms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 separations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Egress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Electrical Safety Authority Inspection</a:t>
                      </a:r>
                      <a:endParaRPr lang="en-GB" sz="14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 Standards By-law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Ceiling heights (6.5 ft.)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Windows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safety and maintenance standards for existing and approved units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7102910" y="5282911"/>
            <a:ext cx="1847778" cy="1113320"/>
            <a:chOff x="1828800" y="417872"/>
            <a:chExt cx="5113866" cy="3925528"/>
          </a:xfrm>
        </p:grpSpPr>
        <p:grpSp>
          <p:nvGrpSpPr>
            <p:cNvPr id="17" name="Group 16"/>
            <p:cNvGrpSpPr/>
            <p:nvPr/>
          </p:nvGrpSpPr>
          <p:grpSpPr>
            <a:xfrm>
              <a:off x="2065866" y="1103672"/>
              <a:ext cx="4876800" cy="3239728"/>
              <a:chOff x="1676400" y="1794642"/>
              <a:chExt cx="5486400" cy="346315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Isosceles Triangle 17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flipV="1">
              <a:off x="2404533" y="2703870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2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Old Process</a:t>
            </a:r>
            <a:endParaRPr lang="en-GB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300940"/>
              </p:ext>
            </p:extLst>
          </p:nvPr>
        </p:nvGraphicFramePr>
        <p:xfrm>
          <a:off x="341586" y="990600"/>
          <a:ext cx="83058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614"/>
                <a:gridCol w="3276600"/>
                <a:gridCol w="1828800"/>
                <a:gridCol w="156078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go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(Registrar)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Unit (Before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 2017)</a:t>
                      </a:r>
                      <a:endPara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 for Two-Unit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Registration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Property Standards/Fire Inspection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Re-inspection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 Two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Licensing &amp; Fire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Unit</a:t>
                      </a:r>
                      <a:endParaRPr lang="en-GB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Building Permit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Permit Issued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 Two-Unit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Buildings &amp; Fire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7102910" y="5282911"/>
            <a:ext cx="1847778" cy="1113320"/>
            <a:chOff x="1828800" y="417872"/>
            <a:chExt cx="5113866" cy="3925528"/>
          </a:xfrm>
        </p:grpSpPr>
        <p:grpSp>
          <p:nvGrpSpPr>
            <p:cNvPr id="18" name="Group 17"/>
            <p:cNvGrpSpPr/>
            <p:nvPr/>
          </p:nvGrpSpPr>
          <p:grpSpPr>
            <a:xfrm>
              <a:off x="2065866" y="1103672"/>
              <a:ext cx="4876800" cy="3239728"/>
              <a:chOff x="1676400" y="1794642"/>
              <a:chExt cx="5486400" cy="346315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Isosceles Triangle 18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flipV="1">
              <a:off x="2404533" y="2703870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8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New Process</a:t>
            </a:r>
            <a:endParaRPr lang="en-GB" sz="3200" b="1" dirty="0">
              <a:solidFill>
                <a:srgbClr val="92D05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66020"/>
              </p:ext>
            </p:extLst>
          </p:nvPr>
        </p:nvGraphicFramePr>
        <p:xfrm>
          <a:off x="381000" y="869705"/>
          <a:ext cx="8305800" cy="36260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/>
                <a:gridCol w="3239814"/>
                <a:gridCol w="1600200"/>
                <a:gridCol w="1789386"/>
              </a:tblGrid>
              <a:tr h="38953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go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(Registrar)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286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Unit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(Pre-July 1994)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 for Two-Unit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Registration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Property Standards/Fire Inspection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Re-inspection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 Two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Licensing &amp; Fire</a:t>
                      </a:r>
                    </a:p>
                  </a:txBody>
                  <a:tcPr anchor="ctr"/>
                </a:tc>
              </a:tr>
              <a:tr h="1248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Post-July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1994 &amp;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Unit</a:t>
                      </a:r>
                      <a:endParaRPr lang="en-GB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Building Permit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Permit Issued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 Two-Unit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Buildings &amp; Fire</a:t>
                      </a:r>
                      <a:endParaRPr lang="en-US" sz="1800" b="1" i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4643898"/>
            <a:ext cx="2176462" cy="183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102910" y="5282911"/>
            <a:ext cx="1847778" cy="1113320"/>
            <a:chOff x="1828800" y="417872"/>
            <a:chExt cx="5113866" cy="3925528"/>
          </a:xfrm>
        </p:grpSpPr>
        <p:grpSp>
          <p:nvGrpSpPr>
            <p:cNvPr id="13" name="Group 12"/>
            <p:cNvGrpSpPr/>
            <p:nvPr/>
          </p:nvGrpSpPr>
          <p:grpSpPr>
            <a:xfrm>
              <a:off x="2065866" y="1103672"/>
              <a:ext cx="4876800" cy="3239728"/>
              <a:chOff x="1676400" y="1794642"/>
              <a:chExt cx="5486400" cy="346315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6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4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Isosceles Triangle 13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flipV="1">
              <a:off x="2404533" y="2703870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8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You Need For Registration</a:t>
            </a:r>
            <a:r>
              <a:rPr lang="en-US" sz="3200" b="1" dirty="0" smtClean="0"/>
              <a:t>:</a:t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92D050"/>
                </a:solidFill>
              </a:rPr>
              <a:t>PRE-1994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06635"/>
            <a:ext cx="5334000" cy="447591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Where to go: </a:t>
            </a:r>
            <a:r>
              <a:rPr lang="en-US" sz="2400" b="1" dirty="0" smtClean="0">
                <a:solidFill>
                  <a:srgbClr val="92D050"/>
                </a:solidFill>
              </a:rPr>
              <a:t>Licensing and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Review List of Registered Two-Units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Contact Licensing and Standards: Duplex v. Two-Unit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Documentation of year of Two-Unit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Fill out application + pay fee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Provide supporting documents (if applicable)</a:t>
            </a:r>
            <a:endParaRPr lang="en-GB" sz="2400" dirty="0"/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1" b="21591"/>
          <a:stretch>
            <a:fillRect/>
          </a:stretch>
        </p:blipFill>
        <p:spPr>
          <a:xfrm>
            <a:off x="5738648" y="1447800"/>
            <a:ext cx="3063596" cy="231839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102910" y="5282911"/>
            <a:ext cx="1847778" cy="1113320"/>
            <a:chOff x="1828800" y="417872"/>
            <a:chExt cx="5113866" cy="3925528"/>
          </a:xfrm>
        </p:grpSpPr>
        <p:grpSp>
          <p:nvGrpSpPr>
            <p:cNvPr id="7" name="Group 6"/>
            <p:cNvGrpSpPr/>
            <p:nvPr/>
          </p:nvGrpSpPr>
          <p:grpSpPr>
            <a:xfrm>
              <a:off x="2065866" y="1103672"/>
              <a:ext cx="4876800" cy="3239728"/>
              <a:chOff x="1676400" y="1794642"/>
              <a:chExt cx="5486400" cy="346315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6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4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Isosceles Triangle 7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2404533" y="2703870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7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057650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953000" y="4648200"/>
            <a:ext cx="3352800" cy="1182109"/>
            <a:chOff x="5715000" y="1487269"/>
            <a:chExt cx="3352800" cy="1182109"/>
          </a:xfrm>
        </p:grpSpPr>
        <p:sp>
          <p:nvSpPr>
            <p:cNvPr id="7" name="TextBox 6"/>
            <p:cNvSpPr txBox="1"/>
            <p:nvPr/>
          </p:nvSpPr>
          <p:spPr>
            <a:xfrm>
              <a:off x="5715000" y="1487269"/>
              <a:ext cx="33528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Ken Man, M.P.A.</a:t>
              </a: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Manager, Policy and Research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0344" y="2209800"/>
              <a:ext cx="1356133" cy="459578"/>
            </a:xfrm>
            <a:prstGeom prst="rect">
              <a:avLst/>
            </a:prstGeom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371600"/>
            <a:ext cx="26384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28650" y="365126"/>
            <a:ext cx="7886700" cy="677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 smtClean="0"/>
              <a:t>Introduction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245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You Need For Registration: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92D050"/>
                </a:solidFill>
              </a:rPr>
              <a:t>POST 1994 + New Construction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06635"/>
            <a:ext cx="4343400" cy="447591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Where to go: </a:t>
            </a:r>
            <a:r>
              <a:rPr lang="en-US" sz="2400" b="1" dirty="0" smtClean="0">
                <a:solidFill>
                  <a:srgbClr val="92D050"/>
                </a:solidFill>
              </a:rPr>
              <a:t>Building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Submit </a:t>
            </a:r>
            <a:r>
              <a:rPr lang="en-US" sz="2400" dirty="0" smtClean="0"/>
              <a:t>Building Permit Application + Fee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Plans and Drawings </a:t>
            </a:r>
          </a:p>
          <a:p>
            <a:endParaRPr lang="en-GB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102910" y="5282911"/>
            <a:ext cx="1847778" cy="1113320"/>
            <a:chOff x="1828800" y="417872"/>
            <a:chExt cx="5113866" cy="3925528"/>
          </a:xfrm>
        </p:grpSpPr>
        <p:grpSp>
          <p:nvGrpSpPr>
            <p:cNvPr id="7" name="Group 6"/>
            <p:cNvGrpSpPr/>
            <p:nvPr/>
          </p:nvGrpSpPr>
          <p:grpSpPr>
            <a:xfrm>
              <a:off x="2065866" y="1103672"/>
              <a:ext cx="4876800" cy="3239728"/>
              <a:chOff x="1676400" y="1794642"/>
              <a:chExt cx="5486400" cy="346315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Isosceles Triangle 7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2404533" y="2703870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 descr="22820145144732484108964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2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Other Municipalities: Two-Unit Registrations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06635"/>
            <a:ext cx="7848600" cy="447591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Contact: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Fire Prevention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Building </a:t>
            </a:r>
            <a:r>
              <a:rPr lang="en-US" dirty="0" smtClean="0"/>
              <a:t>Services</a:t>
            </a:r>
            <a:r>
              <a:rPr lang="en-US" sz="3600" dirty="0" smtClean="0"/>
              <a:t> </a:t>
            </a:r>
            <a:endParaRPr lang="en-GB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7102910" y="5282911"/>
            <a:ext cx="1847778" cy="1113320"/>
            <a:chOff x="1828800" y="417872"/>
            <a:chExt cx="5113866" cy="3925528"/>
          </a:xfrm>
        </p:grpSpPr>
        <p:grpSp>
          <p:nvGrpSpPr>
            <p:cNvPr id="7" name="Group 6"/>
            <p:cNvGrpSpPr/>
            <p:nvPr/>
          </p:nvGrpSpPr>
          <p:grpSpPr>
            <a:xfrm>
              <a:off x="2065866" y="1103672"/>
              <a:ext cx="4876800" cy="3239728"/>
              <a:chOff x="1676400" y="1794642"/>
              <a:chExt cx="5486400" cy="346315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Isosceles Triangle 7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2404533" y="2703870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2050" name="Picture 2" descr="Image result for map of durham reg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21427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6700" y="762000"/>
            <a:ext cx="8430572" cy="5257800"/>
            <a:chOff x="1828800" y="417872"/>
            <a:chExt cx="5029200" cy="2286000"/>
          </a:xfrm>
        </p:grpSpPr>
        <p:grpSp>
          <p:nvGrpSpPr>
            <p:cNvPr id="5" name="Group 4"/>
            <p:cNvGrpSpPr/>
            <p:nvPr/>
          </p:nvGrpSpPr>
          <p:grpSpPr>
            <a:xfrm>
              <a:off x="2065866" y="1103673"/>
              <a:ext cx="4538133" cy="1600199"/>
              <a:chOff x="1676400" y="1794643"/>
              <a:chExt cx="5105400" cy="171055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676400" y="1794643"/>
                <a:ext cx="5105400" cy="171055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562600" y="2796895"/>
                <a:ext cx="762000" cy="708305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651792" y="3159838"/>
                <a:ext cx="152400" cy="762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Isosceles Triangle 5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0"/>
            <a:ext cx="5616596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Residential Rental House Licensing (R.R.H.L.)</a:t>
            </a:r>
            <a:endParaRPr lang="en-GB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9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Residential Rental House Licensing System</a:t>
            </a:r>
            <a:endParaRPr lang="en-GB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7519" y="1447800"/>
            <a:ext cx="8325481" cy="447591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All</a:t>
            </a:r>
            <a:r>
              <a:rPr lang="en-US" sz="3200" dirty="0" smtClean="0"/>
              <a:t> rental properties located within the “rental area” to be licensed</a:t>
            </a:r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733800" cy="373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744639"/>
            <a:ext cx="4191000" cy="4038600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Annual </a:t>
            </a:r>
            <a:r>
              <a:rPr lang="en-US" sz="2400" dirty="0" smtClean="0"/>
              <a:t>licence + Inspections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Properties must comply with various standards: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Fire Code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Building Code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Zoning </a:t>
            </a:r>
            <a:r>
              <a:rPr lang="en-US" sz="2000" dirty="0" smtClean="0"/>
              <a:t>By-law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Property Standards By-law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Lot Maintenance By-law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Waste Collection By-law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Etc</a:t>
            </a:r>
            <a:r>
              <a:rPr lang="en-US" sz="2000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Limit of Four (4) Bedrooms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533046" cy="4614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 smtClean="0"/>
              <a:t>Residential Rental House Licensing System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8241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Residential Rental House Licensing Area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28800"/>
            <a:ext cx="4800600" cy="144780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9600" dirty="0" smtClean="0"/>
              <a:t>Submit application to </a:t>
            </a:r>
            <a:r>
              <a:rPr lang="en-US" sz="9600" b="1" dirty="0" smtClean="0">
                <a:solidFill>
                  <a:srgbClr val="0070C0"/>
                </a:solidFill>
              </a:rPr>
              <a:t>Licensing and Standards</a:t>
            </a:r>
            <a:r>
              <a:rPr lang="en-US" sz="9600" dirty="0" smtClean="0">
                <a:solidFill>
                  <a:srgbClr val="0070C0"/>
                </a:solidFill>
              </a:rPr>
              <a:t> </a:t>
            </a:r>
            <a:r>
              <a:rPr lang="en-US" sz="9600" dirty="0" smtClean="0"/>
              <a:t>with fee</a:t>
            </a:r>
          </a:p>
          <a:p>
            <a:pPr marL="342900" indent="-342900">
              <a:buFont typeface="+mj-lt"/>
              <a:buAutoNum type="arabicPeriod"/>
            </a:pPr>
            <a:endParaRPr lang="en-US" sz="4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9600" dirty="0" smtClean="0"/>
              <a:t>Application Review</a:t>
            </a:r>
          </a:p>
          <a:p>
            <a:pPr marL="342900" indent="-342900">
              <a:buFont typeface="+mj-lt"/>
              <a:buAutoNum type="arabicPeriod"/>
            </a:pPr>
            <a:endParaRPr lang="en-US" sz="4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9600" dirty="0" smtClean="0"/>
              <a:t>Annual licence fee</a:t>
            </a:r>
          </a:p>
          <a:p>
            <a:pPr marL="342900" indent="-342900">
              <a:buFont typeface="+mj-lt"/>
              <a:buAutoNum type="arabicPeriod"/>
            </a:pPr>
            <a:endParaRPr lang="en-US" sz="4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9600" dirty="0" smtClean="0"/>
              <a:t>Inspections with Fire Services, Licensing and Standards</a:t>
            </a:r>
          </a:p>
          <a:p>
            <a:pPr marL="342900" indent="-342900">
              <a:buFont typeface="+mj-lt"/>
              <a:buAutoNum type="arabicPeriod"/>
            </a:pPr>
            <a:endParaRPr lang="en-US" sz="4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9600" dirty="0" smtClean="0"/>
              <a:t>Requires E.S.A. certificate</a:t>
            </a:r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51" y="2286000"/>
            <a:ext cx="3412546" cy="258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4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Technical Information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86577"/>
            <a:ext cx="8249281" cy="5350817"/>
          </a:xfrm>
        </p:spPr>
        <p:txBody>
          <a:bodyPr>
            <a:normAutofit lnSpcReduction="10000"/>
          </a:bodyPr>
          <a:lstStyle/>
          <a:p>
            <a:endParaRPr lang="en-US" sz="2000" dirty="0" smtClean="0"/>
          </a:p>
          <a:p>
            <a:r>
              <a:rPr lang="en-US" sz="2600" b="1" dirty="0" smtClean="0">
                <a:solidFill>
                  <a:srgbClr val="FF0000"/>
                </a:solidFill>
              </a:rPr>
              <a:t>Building Services</a:t>
            </a:r>
          </a:p>
          <a:p>
            <a:pPr marL="342900" indent="-342900"/>
            <a:r>
              <a:rPr lang="en-US" sz="2000" dirty="0" smtClean="0"/>
              <a:t>905-436-5658 </a:t>
            </a:r>
          </a:p>
          <a:p>
            <a:pPr marL="342900" indent="-342900"/>
            <a:r>
              <a:rPr lang="en-US" sz="2000" b="1" dirty="0" smtClean="0"/>
              <a:t>buildings@oshawa.ca</a:t>
            </a:r>
          </a:p>
          <a:p>
            <a:pPr marL="1085850" lvl="1" indent="-342900"/>
            <a:endParaRPr lang="en-US" sz="1600" b="1" dirty="0" smtClean="0"/>
          </a:p>
          <a:p>
            <a:r>
              <a:rPr lang="en-US" sz="2600" b="1" dirty="0" smtClean="0">
                <a:solidFill>
                  <a:srgbClr val="99CCFF"/>
                </a:solidFill>
              </a:rPr>
              <a:t>Licensing and Standards</a:t>
            </a:r>
          </a:p>
          <a:p>
            <a:pPr marL="342900" indent="-342900"/>
            <a:r>
              <a:rPr lang="en-US" sz="2000" dirty="0" smtClean="0"/>
              <a:t>905-436-3311 ext. 2299 </a:t>
            </a:r>
          </a:p>
          <a:p>
            <a:pPr marL="342900" indent="-342900"/>
            <a:r>
              <a:rPr lang="en-US" sz="2000" b="1" dirty="0" smtClean="0"/>
              <a:t>lic_stand@oshawa.ca</a:t>
            </a:r>
            <a:endParaRPr lang="en-US" sz="2000" b="1" dirty="0" smtClean="0"/>
          </a:p>
          <a:p>
            <a:endParaRPr lang="en-US" sz="2000" dirty="0" smtClean="0"/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200" dirty="0" smtClean="0"/>
              <a:t>www.oshawa.ca/twounit </a:t>
            </a:r>
            <a:endParaRPr lang="en-US" sz="2200" dirty="0" smtClean="0"/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200" dirty="0" smtClean="0"/>
              <a:t>www.oshawa.ca/residents/building-and-renovating.asp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200" dirty="0" smtClean="0"/>
              <a:t>www.oshawa.ca/rrhl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098032" y="5324075"/>
            <a:ext cx="1847778" cy="1113320"/>
            <a:chOff x="1828800" y="417872"/>
            <a:chExt cx="5113866" cy="3925528"/>
          </a:xfrm>
        </p:grpSpPr>
        <p:grpSp>
          <p:nvGrpSpPr>
            <p:cNvPr id="5" name="Group 4"/>
            <p:cNvGrpSpPr/>
            <p:nvPr/>
          </p:nvGrpSpPr>
          <p:grpSpPr>
            <a:xfrm>
              <a:off x="2065866" y="1103672"/>
              <a:ext cx="4876800" cy="3239728"/>
              <a:chOff x="1676400" y="1794642"/>
              <a:chExt cx="5486400" cy="346315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Isosceles Triangle 5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flipV="1">
              <a:off x="2404533" y="2703870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3074" name="Picture 2" descr="Image result for internet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83826"/>
            <a:ext cx="1010869" cy="9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95" y="1143000"/>
            <a:ext cx="3421232" cy="3041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6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6700" y="302946"/>
            <a:ext cx="8572500" cy="5922612"/>
            <a:chOff x="1828800" y="417872"/>
            <a:chExt cx="5113866" cy="3925528"/>
          </a:xfrm>
        </p:grpSpPr>
        <p:grpSp>
          <p:nvGrpSpPr>
            <p:cNvPr id="5" name="Group 4"/>
            <p:cNvGrpSpPr/>
            <p:nvPr/>
          </p:nvGrpSpPr>
          <p:grpSpPr>
            <a:xfrm>
              <a:off x="2065866" y="1103672"/>
              <a:ext cx="4876800" cy="3239728"/>
              <a:chOff x="1676400" y="1794642"/>
              <a:chExt cx="5486400" cy="346315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Isosceles Triangle 5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flipV="1">
              <a:off x="2404533" y="2703870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 &amp; A</a:t>
            </a:r>
            <a:endParaRPr lang="en-GB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9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4" b="24378"/>
          <a:stretch/>
        </p:blipFill>
        <p:spPr>
          <a:xfrm>
            <a:off x="0" y="5164573"/>
            <a:ext cx="9144000" cy="138862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9444" y="1371600"/>
            <a:ext cx="8229600" cy="4953000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000000"/>
                </a:solidFill>
              </a:rPr>
              <a:t>Purpose: </a:t>
            </a:r>
            <a:r>
              <a:rPr lang="en-CA" dirty="0" smtClean="0">
                <a:solidFill>
                  <a:srgbClr val="000000"/>
                </a:solidFill>
              </a:rPr>
              <a:t>Overview Oshawa’s Two-Unit Registration By-law </a:t>
            </a:r>
            <a:endParaRPr lang="en-CA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000000"/>
                </a:solidFill>
              </a:rPr>
              <a:t>Two-Unit Registration</a:t>
            </a:r>
            <a:endParaRPr lang="en-CA" b="1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</a:pPr>
            <a:r>
              <a:rPr lang="en-CA" dirty="0" smtClean="0">
                <a:solidFill>
                  <a:srgbClr val="000000"/>
                </a:solidFill>
              </a:rPr>
              <a:t>Background </a:t>
            </a:r>
            <a:endParaRPr lang="en-CA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</a:pPr>
            <a:r>
              <a:rPr lang="en-CA" dirty="0" smtClean="0">
                <a:solidFill>
                  <a:srgbClr val="000000"/>
                </a:solidFill>
              </a:rPr>
              <a:t>Registration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</a:pPr>
            <a:r>
              <a:rPr lang="en-CA" dirty="0" smtClean="0">
                <a:solidFill>
                  <a:srgbClr val="000000"/>
                </a:solidFill>
              </a:rPr>
              <a:t>Applicable Standards and Processes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</a:pPr>
            <a:r>
              <a:rPr lang="en-CA" dirty="0" smtClean="0">
                <a:solidFill>
                  <a:srgbClr val="000000"/>
                </a:solidFill>
              </a:rPr>
              <a:t>Residential Rental Housing Licensing (R.R.H.L.)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756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Session Overview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9444" y="1371600"/>
            <a:ext cx="8229600" cy="4953000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000000"/>
                </a:solidFill>
              </a:rPr>
              <a:t>Information applies </a:t>
            </a:r>
            <a:r>
              <a:rPr lang="en-CA" b="1" dirty="0" smtClean="0">
                <a:solidFill>
                  <a:srgbClr val="0070C0"/>
                </a:solidFill>
              </a:rPr>
              <a:t>only</a:t>
            </a:r>
            <a:r>
              <a:rPr lang="en-CA" b="1" dirty="0" smtClean="0">
                <a:solidFill>
                  <a:srgbClr val="000000"/>
                </a:solidFill>
              </a:rPr>
              <a:t> to the City of Oshawa 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756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Session Overview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011593"/>
            <a:ext cx="7166607" cy="423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16596"/>
            <a:ext cx="3200400" cy="1084579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rot="16200000" flipV="1">
            <a:off x="5300158" y="5367843"/>
            <a:ext cx="677285" cy="304800"/>
          </a:xfrm>
          <a:prstGeom prst="bentConnector3">
            <a:avLst>
              <a:gd name="adj1" fmla="val -3538"/>
            </a:avLst>
          </a:prstGeom>
          <a:ln w="69850">
            <a:solidFill>
              <a:srgbClr val="CC3399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9444" y="1371600"/>
            <a:ext cx="8229600" cy="4953000"/>
          </a:xfrm>
        </p:spPr>
        <p:txBody>
          <a:bodyPr>
            <a:norm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dirty="0" smtClean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dirty="0" smtClean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</a:rPr>
              <a:t>32% of all </a:t>
            </a:r>
            <a:r>
              <a:rPr lang="en-CA" dirty="0">
                <a:solidFill>
                  <a:srgbClr val="000000"/>
                </a:solidFill>
              </a:rPr>
              <a:t>u</a:t>
            </a:r>
            <a:r>
              <a:rPr lang="en-CA" dirty="0" smtClean="0">
                <a:solidFill>
                  <a:srgbClr val="000000"/>
                </a:solidFill>
              </a:rPr>
              <a:t>nits are Rentals (2016)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</a:rPr>
              <a:t>~21,000 </a:t>
            </a:r>
            <a:r>
              <a:rPr lang="en-CA" dirty="0">
                <a:solidFill>
                  <a:srgbClr val="000000"/>
                </a:solidFill>
              </a:rPr>
              <a:t>r</a:t>
            </a:r>
            <a:r>
              <a:rPr lang="en-CA" dirty="0" smtClean="0">
                <a:solidFill>
                  <a:srgbClr val="000000"/>
                </a:solidFill>
              </a:rPr>
              <a:t>ental dwelling units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</a:rPr>
              <a:t>2.5% vacancy rate (2017)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</a:rPr>
              <a:t>1200+ Registered Two-Unit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dirty="0" smtClean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756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Context: City of Oshawa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86600" y="1676400"/>
            <a:ext cx="1371866" cy="4484930"/>
            <a:chOff x="1295134" y="1840468"/>
            <a:chExt cx="1371866" cy="44849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134" y="2209800"/>
              <a:ext cx="1371866" cy="41155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95134" y="1840468"/>
              <a:ext cx="1371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Renters</a:t>
              </a:r>
              <a:r>
                <a:rPr lang="en-US" dirty="0" smtClean="0"/>
                <a:t>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227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Background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7519" y="1447800"/>
            <a:ext cx="8325481" cy="447591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Two-Unit House? </a:t>
            </a:r>
            <a:r>
              <a:rPr lang="en-US" sz="2400" dirty="0" smtClean="0"/>
              <a:t>A detached house, a semi-detached house or a row house which contains two self contained Residential Units (also </a:t>
            </a:r>
            <a:r>
              <a:rPr lang="en-US" sz="2400" dirty="0"/>
              <a:t>referred </a:t>
            </a:r>
            <a:r>
              <a:rPr lang="en-US" sz="2400" dirty="0" smtClean="0"/>
              <a:t>to/defined </a:t>
            </a:r>
            <a:r>
              <a:rPr lang="en-US" sz="2400" dirty="0"/>
              <a:t>as an </a:t>
            </a:r>
            <a:r>
              <a:rPr lang="en-US" sz="2400" b="1" dirty="0"/>
              <a:t>“Accessory Apartment</a:t>
            </a:r>
            <a:r>
              <a:rPr lang="en-US" sz="2400" b="1" dirty="0" smtClean="0"/>
              <a:t>”)</a:t>
            </a:r>
          </a:p>
          <a:p>
            <a:endParaRPr lang="en-US" sz="2000" b="1" dirty="0"/>
          </a:p>
          <a:p>
            <a:r>
              <a:rPr lang="en-US" sz="2000" b="1" dirty="0" smtClean="0"/>
              <a:t>Commonly Used Terms: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Basement Apartment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Secondary Apartment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Secondary Suite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In-Law Suite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Apartments in Houses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Two-Unit House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1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4343400" y="2971800"/>
            <a:ext cx="4265451" cy="2949768"/>
            <a:chOff x="1828800" y="417872"/>
            <a:chExt cx="5113866" cy="3925528"/>
          </a:xfrm>
        </p:grpSpPr>
        <p:grpSp>
          <p:nvGrpSpPr>
            <p:cNvPr id="9" name="Group 8"/>
            <p:cNvGrpSpPr/>
            <p:nvPr/>
          </p:nvGrpSpPr>
          <p:grpSpPr>
            <a:xfrm>
              <a:off x="2065866" y="1103672"/>
              <a:ext cx="4876800" cy="3239728"/>
              <a:chOff x="1676400" y="1794642"/>
              <a:chExt cx="5486400" cy="346315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Isosceles Triangle 9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flipV="1">
              <a:off x="2404533" y="2703870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0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Duplex v. Two-Unit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7519" y="1447800"/>
            <a:ext cx="8466569" cy="4475917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Duplex 		 Two-Unit</a:t>
            </a:r>
          </a:p>
          <a:p>
            <a:endParaRPr lang="en-US" sz="1800" b="1" dirty="0"/>
          </a:p>
          <a:p>
            <a:r>
              <a:rPr lang="en-US" sz="2400" b="1" dirty="0" smtClean="0"/>
              <a:t>DUPLEX: </a:t>
            </a:r>
            <a:r>
              <a:rPr lang="en-US" sz="2400" dirty="0" smtClean="0"/>
              <a:t>building </a:t>
            </a:r>
            <a:r>
              <a:rPr lang="en-US" sz="2400" b="1" dirty="0" smtClean="0">
                <a:solidFill>
                  <a:srgbClr val="0070C0"/>
                </a:solidFill>
              </a:rPr>
              <a:t>originally</a:t>
            </a:r>
            <a:r>
              <a:rPr lang="en-US" sz="2400" dirty="0" smtClean="0"/>
              <a:t> constructed with </a:t>
            </a:r>
            <a:r>
              <a:rPr lang="en-US" sz="2400" b="1" dirty="0" smtClean="0">
                <a:solidFill>
                  <a:srgbClr val="0070C0"/>
                </a:solidFill>
              </a:rPr>
              <a:t>two separate dwellings</a:t>
            </a:r>
          </a:p>
          <a:p>
            <a:endParaRPr lang="en-US" sz="1800" b="1" dirty="0"/>
          </a:p>
          <a:p>
            <a:r>
              <a:rPr lang="en-US" sz="2400" b="1" dirty="0" smtClean="0"/>
              <a:t>TWO-UNIT </a:t>
            </a:r>
            <a:r>
              <a:rPr lang="en-US" sz="2400" dirty="0" smtClean="0"/>
              <a:t>or </a:t>
            </a:r>
            <a:r>
              <a:rPr lang="en-US" sz="2400" b="1" dirty="0" smtClean="0"/>
              <a:t>ACCESSORY APARTMENT: </a:t>
            </a:r>
            <a:r>
              <a:rPr lang="en-US" sz="2400" dirty="0" smtClean="0"/>
              <a:t>buildings </a:t>
            </a:r>
            <a:r>
              <a:rPr lang="en-US" sz="2400" b="1" dirty="0" smtClean="0">
                <a:solidFill>
                  <a:srgbClr val="0070C0"/>
                </a:solidFill>
              </a:rPr>
              <a:t>originally</a:t>
            </a:r>
            <a:r>
              <a:rPr lang="en-US" sz="2400" dirty="0" smtClean="0"/>
              <a:t> constructed with </a:t>
            </a:r>
            <a:r>
              <a:rPr lang="en-US" sz="2400" b="1" dirty="0" smtClean="0">
                <a:solidFill>
                  <a:srgbClr val="0070C0"/>
                </a:solidFill>
              </a:rPr>
              <a:t>one dwelling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0070C0"/>
                </a:solidFill>
              </a:rPr>
              <a:t>converted</a:t>
            </a:r>
            <a:r>
              <a:rPr lang="en-US" sz="2400" dirty="0" smtClean="0"/>
              <a:t> to create a </a:t>
            </a:r>
            <a:r>
              <a:rPr lang="en-US" sz="2400" b="1" dirty="0" smtClean="0">
                <a:solidFill>
                  <a:srgbClr val="0070C0"/>
                </a:solidFill>
              </a:rPr>
              <a:t>second dwelling unit</a:t>
            </a:r>
            <a:r>
              <a:rPr lang="en-US" sz="2400" dirty="0" smtClean="0"/>
              <a:t>.  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7172561" y="5316289"/>
            <a:ext cx="1847778" cy="1113320"/>
            <a:chOff x="1828800" y="417872"/>
            <a:chExt cx="5113866" cy="3925528"/>
          </a:xfrm>
        </p:grpSpPr>
        <p:grpSp>
          <p:nvGrpSpPr>
            <p:cNvPr id="8" name="Group 7"/>
            <p:cNvGrpSpPr/>
            <p:nvPr/>
          </p:nvGrpSpPr>
          <p:grpSpPr>
            <a:xfrm>
              <a:off x="2065866" y="1103672"/>
              <a:ext cx="4876800" cy="3239728"/>
              <a:chOff x="1676400" y="1794642"/>
              <a:chExt cx="5486400" cy="346315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Isosceles Triangle 8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2404533" y="2703870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Not Equal 3"/>
          <p:cNvSpPr/>
          <p:nvPr/>
        </p:nvSpPr>
        <p:spPr>
          <a:xfrm>
            <a:off x="3429000" y="1676400"/>
            <a:ext cx="1600200" cy="685800"/>
          </a:xfrm>
          <a:prstGeom prst="mathNotEqual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Accessory Apartment v. Two-Unit 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7519" y="1447800"/>
            <a:ext cx="8313607" cy="44759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7172561" y="5316289"/>
            <a:ext cx="1847778" cy="1113320"/>
            <a:chOff x="1828800" y="417872"/>
            <a:chExt cx="5113866" cy="3925528"/>
          </a:xfrm>
        </p:grpSpPr>
        <p:grpSp>
          <p:nvGrpSpPr>
            <p:cNvPr id="8" name="Group 7"/>
            <p:cNvGrpSpPr/>
            <p:nvPr/>
          </p:nvGrpSpPr>
          <p:grpSpPr>
            <a:xfrm>
              <a:off x="2065866" y="1103672"/>
              <a:ext cx="4876800" cy="3239728"/>
              <a:chOff x="1676400" y="1794642"/>
              <a:chExt cx="5486400" cy="346315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676400" y="1794642"/>
                <a:ext cx="5105400" cy="171055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562600" y="2324100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619750" y="2895600"/>
                <a:ext cx="152400" cy="152400"/>
              </a:xfrm>
              <a:prstGeom prst="ellips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3505200"/>
                <a:ext cx="5105400" cy="1752600"/>
              </a:xfrm>
              <a:prstGeom prst="rect">
                <a:avLst/>
              </a:prstGeom>
              <a:blipFill dpi="0"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90800" y="4075387"/>
                <a:ext cx="762000" cy="11811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667000" y="4665937"/>
                <a:ext cx="152400" cy="152400"/>
              </a:xfrm>
              <a:prstGeom prst="ellipse">
                <a:avLst/>
              </a:prstGeom>
              <a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Isosceles Triangle 8"/>
            <p:cNvSpPr/>
            <p:nvPr/>
          </p:nvSpPr>
          <p:spPr>
            <a:xfrm>
              <a:off x="1828800" y="417872"/>
              <a:ext cx="5029200" cy="685800"/>
            </a:xfrm>
            <a:prstGeom prst="triangle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2404533" y="2703870"/>
              <a:ext cx="42163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flipV="1">
              <a:off x="2057400" y="1103671"/>
              <a:ext cx="4546599" cy="344129"/>
            </a:xfrm>
            <a:prstGeom prst="triangle">
              <a:avLst>
                <a:gd name="adj" fmla="val 0"/>
              </a:avLst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56443" y="3469628"/>
            <a:ext cx="81415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Two-Unit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House: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detached house, a semi-detached house or a row house which contains two self contained Residential Units (also referred to/defined as an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“Accessory Apartment”)</a:t>
            </a:r>
          </a:p>
          <a:p>
            <a:endParaRPr lang="en-GB" dirty="0"/>
          </a:p>
        </p:txBody>
      </p:sp>
      <p:sp>
        <p:nvSpPr>
          <p:cNvPr id="6" name="Equal 5"/>
          <p:cNvSpPr/>
          <p:nvPr/>
        </p:nvSpPr>
        <p:spPr>
          <a:xfrm>
            <a:off x="3795993" y="2003218"/>
            <a:ext cx="1524000" cy="912405"/>
          </a:xfrm>
          <a:prstGeom prst="mathEqual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858690"/>
            <a:ext cx="2881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Accessory Apartment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2167032"/>
            <a:ext cx="288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Two-Unit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Background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7519" y="1447800"/>
            <a:ext cx="5125081" cy="447591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Two-Unit House By-law 41-2001:</a:t>
            </a:r>
          </a:p>
          <a:p>
            <a:r>
              <a:rPr lang="en-US" sz="2400" dirty="0" smtClean="0"/>
              <a:t>All two-unit houses</a:t>
            </a:r>
            <a:r>
              <a:rPr lang="en-US" sz="2400" b="1" dirty="0"/>
              <a:t> </a:t>
            </a:r>
            <a:r>
              <a:rPr lang="en-US" sz="2400" dirty="0" smtClean="0"/>
              <a:t>must be registered 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1200+ registered Two-Unit Houses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List of registered units online: </a:t>
            </a:r>
            <a:r>
              <a:rPr lang="en-US" sz="2400" dirty="0" smtClean="0">
                <a:hlinkClick r:id="rId3"/>
              </a:rPr>
              <a:t>www.oshawa.ca/twounit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5486400" y="1676400"/>
            <a:ext cx="3242463" cy="3581400"/>
            <a:chOff x="5791200" y="1676400"/>
            <a:chExt cx="3242463" cy="3581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676400"/>
              <a:ext cx="3242463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791201" y="4734580"/>
              <a:ext cx="3242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Registered Two-Unit Houses </a:t>
              </a:r>
            </a:p>
            <a:p>
              <a:pPr algn="ctr"/>
              <a:r>
                <a:rPr lang="en-US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(Sept 2017)</a:t>
              </a:r>
              <a:endParaRPr lang="en-GB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3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New Oshaw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2105</Words>
  <Application>Microsoft Office PowerPoint</Application>
  <PresentationFormat>On-screen Show (4:3)</PresentationFormat>
  <Paragraphs>438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New Oshawa PPT Template</vt:lpstr>
      <vt:lpstr> Two-Unit House Registration Process</vt:lpstr>
      <vt:lpstr>PowerPoint Presentation</vt:lpstr>
      <vt:lpstr>Information Session Overview</vt:lpstr>
      <vt:lpstr>Information Session Overview</vt:lpstr>
      <vt:lpstr>Local Context: City of Oshawa</vt:lpstr>
      <vt:lpstr>Background</vt:lpstr>
      <vt:lpstr>Duplex v. Two-Unit</vt:lpstr>
      <vt:lpstr>Accessory Apartment v. Two-Unit </vt:lpstr>
      <vt:lpstr>Background</vt:lpstr>
      <vt:lpstr>Timeline: Two-Unit House Standards</vt:lpstr>
      <vt:lpstr>Why Registration?</vt:lpstr>
      <vt:lpstr>Why Registration?</vt:lpstr>
      <vt:lpstr>How to Register</vt:lpstr>
      <vt:lpstr>Zoning Requirements</vt:lpstr>
      <vt:lpstr>Zoning Requirements: Restricted Area</vt:lpstr>
      <vt:lpstr>Other Requirements</vt:lpstr>
      <vt:lpstr>Old Process</vt:lpstr>
      <vt:lpstr>New Process</vt:lpstr>
      <vt:lpstr>What You Need For Registration:  PRE-1994</vt:lpstr>
      <vt:lpstr>What You Need For Registration:  POST 1994 + New Construction</vt:lpstr>
      <vt:lpstr>Other Municipalities: Two-Unit Registrations</vt:lpstr>
      <vt:lpstr>Residential Rental House Licensing (R.R.H.L.)</vt:lpstr>
      <vt:lpstr>Residential Rental House Licensing System</vt:lpstr>
      <vt:lpstr>PowerPoint Presentation</vt:lpstr>
      <vt:lpstr>Residential Rental House Licensing Area</vt:lpstr>
      <vt:lpstr>Technical Information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Two-Unit House Inspection and Registration Processes</dc:title>
  <dc:creator>Erinn McLean</dc:creator>
  <cp:lastModifiedBy>KMan</cp:lastModifiedBy>
  <cp:revision>135</cp:revision>
  <cp:lastPrinted>2018-04-26T15:18:35Z</cp:lastPrinted>
  <dcterms:created xsi:type="dcterms:W3CDTF">2018-04-04T13:16:35Z</dcterms:created>
  <dcterms:modified xsi:type="dcterms:W3CDTF">2018-04-26T15:32:32Z</dcterms:modified>
</cp:coreProperties>
</file>