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76" r:id="rId2"/>
    <p:sldMasterId id="2147483690" r:id="rId3"/>
  </p:sldMasterIdLst>
  <p:notesMasterIdLst>
    <p:notesMasterId r:id="rId12"/>
  </p:notesMasterIdLst>
  <p:handoutMasterIdLst>
    <p:handoutMasterId r:id="rId13"/>
  </p:handoutMasterIdLst>
  <p:sldIdLst>
    <p:sldId id="470" r:id="rId4"/>
    <p:sldId id="485" r:id="rId5"/>
    <p:sldId id="486" r:id="rId6"/>
    <p:sldId id="481" r:id="rId7"/>
    <p:sldId id="482" r:id="rId8"/>
    <p:sldId id="483" r:id="rId9"/>
    <p:sldId id="484" r:id="rId10"/>
    <p:sldId id="468" r:id="rId11"/>
  </p:sldIdLst>
  <p:sldSz cx="9144000" cy="6858000" type="screen4x3"/>
  <p:notesSz cx="7077075" cy="9363075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Gill Sans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Gill Sans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Gill Sans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Gill Sans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B1E"/>
    <a:srgbClr val="766A62"/>
    <a:srgbClr val="686868"/>
    <a:srgbClr val="AFAFAF"/>
    <a:srgbClr val="CC0000"/>
    <a:srgbClr val="333333"/>
    <a:srgbClr val="C8C8C8"/>
    <a:srgbClr val="0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59924" autoAdjust="0"/>
  </p:normalViewPr>
  <p:slideViewPr>
    <p:cSldViewPr snapToGrid="0">
      <p:cViewPr varScale="1">
        <p:scale>
          <a:sx n="44" d="100"/>
          <a:sy n="44" d="100"/>
        </p:scale>
        <p:origin x="2112" y="60"/>
      </p:cViewPr>
      <p:guideLst>
        <p:guide orient="horz" pos="12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4" d="100"/>
          <a:sy n="44" d="100"/>
        </p:scale>
        <p:origin x="-1404" y="-114"/>
      </p:cViewPr>
      <p:guideLst>
        <p:guide orient="horz" pos="2949"/>
        <p:guide pos="22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67374" cy="4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0" rIns="90524" bIns="45260" numCol="1" anchor="t" anchorCtr="0" compatLnSpc="1">
            <a:prstTxWarp prst="textNoShape">
              <a:avLst/>
            </a:prstTxWarp>
          </a:bodyPr>
          <a:lstStyle>
            <a:lvl1pPr defTabSz="903916"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705" y="2"/>
            <a:ext cx="3067374" cy="4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0" rIns="90524" bIns="45260" numCol="1" anchor="t" anchorCtr="0" compatLnSpc="1">
            <a:prstTxWarp prst="textNoShape">
              <a:avLst/>
            </a:prstTxWarp>
          </a:bodyPr>
          <a:lstStyle>
            <a:lvl1pPr algn="r" defTabSz="903916"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96201"/>
            <a:ext cx="3067374" cy="4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0" rIns="90524" bIns="45260" numCol="1" anchor="b" anchorCtr="0" compatLnSpc="1">
            <a:prstTxWarp prst="textNoShape">
              <a:avLst/>
            </a:prstTxWarp>
          </a:bodyPr>
          <a:lstStyle>
            <a:lvl1pPr defTabSz="903916"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705" y="8896201"/>
            <a:ext cx="3067374" cy="4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0" rIns="90524" bIns="45260" numCol="1" anchor="b" anchorCtr="0" compatLnSpc="1">
            <a:prstTxWarp prst="textNoShape">
              <a:avLst/>
            </a:prstTxWarp>
          </a:bodyPr>
          <a:lstStyle>
            <a:lvl1pPr algn="r" defTabSz="903916" eaLnBrk="0" hangingPunct="0">
              <a:defRPr sz="1200" smtClean="0"/>
            </a:lvl1pPr>
          </a:lstStyle>
          <a:p>
            <a:pPr>
              <a:defRPr/>
            </a:pPr>
            <a:fld id="{1696F5D5-2BB9-4BAC-B063-41F0CDCA3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3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67374" cy="4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0" rIns="90524" bIns="45260" numCol="1" anchor="t" anchorCtr="0" compatLnSpc="1">
            <a:prstTxWarp prst="textNoShape">
              <a:avLst/>
            </a:prstTxWarp>
          </a:bodyPr>
          <a:lstStyle>
            <a:lvl1pPr defTabSz="903916" eaLnBrk="0" hangingPunct="0">
              <a:defRPr sz="1200" smtClean="0">
                <a:latin typeface="Gill Sans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705" y="2"/>
            <a:ext cx="3067374" cy="4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0" rIns="90524" bIns="45260" numCol="1" anchor="t" anchorCtr="0" compatLnSpc="1">
            <a:prstTxWarp prst="textNoShape">
              <a:avLst/>
            </a:prstTxWarp>
          </a:bodyPr>
          <a:lstStyle>
            <a:lvl1pPr algn="r" defTabSz="903916" eaLnBrk="0" hangingPunct="0">
              <a:defRPr sz="1200" smtClean="0">
                <a:latin typeface="Gill Sans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4850"/>
            <a:ext cx="4679950" cy="3509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331" y="4448104"/>
            <a:ext cx="5192420" cy="421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0" rIns="90524" bIns="45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96201"/>
            <a:ext cx="3067374" cy="4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0" rIns="90524" bIns="45260" numCol="1" anchor="b" anchorCtr="0" compatLnSpc="1">
            <a:prstTxWarp prst="textNoShape">
              <a:avLst/>
            </a:prstTxWarp>
          </a:bodyPr>
          <a:lstStyle>
            <a:lvl1pPr defTabSz="903916" eaLnBrk="0" hangingPunct="0">
              <a:defRPr sz="1200" smtClean="0">
                <a:latin typeface="Gill Sans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705" y="8896201"/>
            <a:ext cx="3067374" cy="4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4" tIns="45260" rIns="90524" bIns="45260" numCol="1" anchor="b" anchorCtr="0" compatLnSpc="1">
            <a:prstTxWarp prst="textNoShape">
              <a:avLst/>
            </a:prstTxWarp>
          </a:bodyPr>
          <a:lstStyle>
            <a:lvl1pPr algn="r" defTabSz="903916" eaLnBrk="0" hangingPunct="0">
              <a:defRPr sz="1200" smtClean="0">
                <a:latin typeface="Gill Sans" pitchFamily="34" charset="0"/>
              </a:defRPr>
            </a:lvl1pPr>
          </a:lstStyle>
          <a:p>
            <a:pPr>
              <a:defRPr/>
            </a:pPr>
            <a:fld id="{BF4DDD7C-FB06-4E36-B6AE-EE73B8A41D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34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ill Sans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ill Sans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ill Sans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ill Sans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ill San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04E47-C0C9-4C38-982B-2A18E9CAE476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4044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94645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2959"/>
            <a:r>
              <a:rPr lang="en-CA" b="0" dirty="0" smtClean="0">
                <a:cs typeface="Arial" pitchFamily="34" charset="0"/>
              </a:rPr>
              <a:t>CMHC is the most comprehensive source of information that Mortgage Industry Professionals need to strengthen</a:t>
            </a:r>
            <a:r>
              <a:rPr lang="en-CA" b="0" baseline="0" dirty="0" smtClean="0">
                <a:cs typeface="Arial" pitchFamily="34" charset="0"/>
              </a:rPr>
              <a:t> their business.  We provide reliable, efficient client service and expertise throughout the life of the mortgage and homeownership experience.</a:t>
            </a:r>
            <a:endParaRPr lang="en-CA" b="0" dirty="0" smtClean="0">
              <a:cs typeface="Arial" pitchFamily="34" charset="0"/>
            </a:endParaRPr>
          </a:p>
          <a:p>
            <a:pPr defTabSz="932959"/>
            <a:endParaRPr lang="en-CA" dirty="0" smtClean="0">
              <a:cs typeface="Arial" pitchFamily="34" charset="0"/>
            </a:endParaRPr>
          </a:p>
          <a:p>
            <a:pPr lvl="0"/>
            <a:endParaRPr lang="en-CA" dirty="0">
              <a:solidFill>
                <a:prstClr val="black"/>
              </a:solidFill>
              <a:cs typeface="Arial" pitchFamily="34" charset="0"/>
            </a:endParaRPr>
          </a:p>
          <a:p>
            <a:pPr algn="r" defTabSz="882724">
              <a:defRPr/>
            </a:pPr>
            <a:r>
              <a:rPr lang="en-CA" sz="800" i="1" dirty="0">
                <a:solidFill>
                  <a:srgbClr val="000000"/>
                </a:solidFill>
              </a:rPr>
              <a:t>Protected-CMHC Commercial/Competitive</a:t>
            </a:r>
            <a:br>
              <a:rPr lang="en-CA" sz="800" i="1" dirty="0">
                <a:solidFill>
                  <a:srgbClr val="000000"/>
                </a:solidFill>
              </a:rPr>
            </a:br>
            <a:r>
              <a:rPr lang="en-CA" sz="800" i="1" dirty="0">
                <a:solidFill>
                  <a:srgbClr val="000000"/>
                </a:solidFill>
              </a:rPr>
              <a:t>Borrower Details_20160301</a:t>
            </a:r>
          </a:p>
          <a:p>
            <a:pPr defTabSz="932959"/>
            <a:endParaRPr lang="en-CA" dirty="0" smtClean="0">
              <a:cs typeface="Arial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B6273-7020-4C3A-83A4-5112358CD7D9}" type="slidenum">
              <a:rPr lang="en-CA" smtClean="0">
                <a:solidFill>
                  <a:prstClr val="black"/>
                </a:solidFill>
              </a:rPr>
              <a:pPr/>
              <a:t>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5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hyperlink" Target="http://www.cmhc.ca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4257675" y="950915"/>
            <a:ext cx="4886326" cy="4868860"/>
            <a:chOff x="4257675" y="950915"/>
            <a:chExt cx="4886326" cy="4868860"/>
          </a:xfrm>
        </p:grpSpPr>
        <p:pic>
          <p:nvPicPr>
            <p:cNvPr id="18" name="Picture 17" descr="shutterstock_84311413.jpg"/>
            <p:cNvPicPr>
              <a:picLocks noChangeAspect="1"/>
            </p:cNvPicPr>
            <p:nvPr userDrawn="1"/>
          </p:nvPicPr>
          <p:blipFill>
            <a:blip r:embed="rId2"/>
            <a:srcRect l="28691"/>
            <a:stretch>
              <a:fillRect/>
            </a:stretch>
          </p:blipFill>
          <p:spPr>
            <a:xfrm>
              <a:off x="4267200" y="971550"/>
              <a:ext cx="4876801" cy="45593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>
              <a:off x="4257675" y="950915"/>
              <a:ext cx="1533525" cy="486886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600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" pitchFamily="34" charset="0"/>
                <a:cs typeface="Times New Roman" pitchFamily="18" charset="0"/>
              </a:endParaRPr>
            </a:p>
          </p:txBody>
        </p:sp>
      </p:grp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972000"/>
          </a:xfrm>
          <a:prstGeom prst="rect">
            <a:avLst/>
          </a:prstGeom>
          <a:solidFill>
            <a:srgbClr val="766A6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schemeClr val="bg1"/>
              </a:solidFill>
              <a:latin typeface="Trajan" pitchFamily="18" charset="0"/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989013" y="69850"/>
            <a:ext cx="784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1400" b="0" dirty="0">
                <a:solidFill>
                  <a:schemeClr val="bg1"/>
                </a:solidFill>
                <a:latin typeface="Trajan" pitchFamily="18" charset="0"/>
                <a:cs typeface="Arial" charset="0"/>
              </a:rPr>
              <a:t>CANADA MORTGAGE AND HOUSING CORPORATION</a:t>
            </a:r>
            <a:endParaRPr lang="en-US" sz="1400" b="0" dirty="0">
              <a:solidFill>
                <a:schemeClr val="bg1"/>
              </a:solidFill>
              <a:latin typeface="Trajan" pitchFamily="18" charset="0"/>
              <a:cs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0"/>
            <a:ext cx="971550" cy="971550"/>
          </a:xfrm>
          <a:prstGeom prst="rect">
            <a:avLst/>
          </a:prstGeom>
          <a:solidFill>
            <a:srgbClr val="D52B1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Gill Sans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 userDrawn="1"/>
        </p:nvSpPr>
        <p:spPr bwMode="auto">
          <a:xfrm>
            <a:off x="1357290" y="6374338"/>
            <a:ext cx="6000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800" i="1" dirty="0" smtClean="0">
                <a:solidFill>
                  <a:srgbClr val="D52B1E"/>
                </a:solidFill>
                <a:latin typeface="Gill Sans" pitchFamily="34" charset="0"/>
              </a:rPr>
              <a:t>Everything you need to open new doors</a:t>
            </a:r>
            <a:endParaRPr lang="en-US" sz="1800" i="1" dirty="0">
              <a:solidFill>
                <a:srgbClr val="D52B1E"/>
              </a:solidFill>
              <a:latin typeface="Gill Sans" pitchFamily="34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661" y="6313509"/>
            <a:ext cx="107817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8082" y="5749041"/>
            <a:ext cx="1555761" cy="82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urance Servicing (DM, Claims, Frau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193801"/>
            <a:ext cx="7772400" cy="2209799"/>
          </a:xfrm>
          <a:prstGeom prst="rect">
            <a:avLst/>
          </a:prstGeom>
        </p:spPr>
        <p:txBody>
          <a:bodyPr/>
          <a:lstStyle>
            <a:lvl1pPr>
              <a:defRPr lang="en-US" sz="2600" kern="1200" baseline="0" dirty="0">
                <a:solidFill>
                  <a:schemeClr val="bg1"/>
                </a:solidFill>
                <a:latin typeface="Gill Sans"/>
                <a:ea typeface="+mj-ea"/>
                <a:cs typeface="+mj-cs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622800"/>
            <a:ext cx="6400800" cy="990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itchFamily="34" charset="0"/>
              <a:buNone/>
              <a:defRPr sz="200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</a:p>
          <a:p>
            <a:endParaRPr lang="en-US" dirty="0" smtClean="0"/>
          </a:p>
          <a:p>
            <a:endParaRPr lang="en-CA" dirty="0" smtClean="0"/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0" y="5958524"/>
            <a:ext cx="9144000" cy="792707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itchFamily="34" charset="0"/>
              <a:buNone/>
              <a:defRPr sz="200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CA" sz="1800" b="1" dirty="0" smtClean="0">
                <a:solidFill>
                  <a:srgbClr val="D52B1E"/>
                </a:solidFill>
              </a:rPr>
              <a:t>cmhc.ca</a:t>
            </a:r>
            <a:endParaRPr lang="en-CA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25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 Proces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"/>
          <a:stretch/>
        </p:blipFill>
        <p:spPr>
          <a:xfrm>
            <a:off x="0" y="0"/>
            <a:ext cx="9144000" cy="680313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193801"/>
            <a:ext cx="7772400" cy="2209799"/>
          </a:xfrm>
          <a:prstGeom prst="rect">
            <a:avLst/>
          </a:prstGeom>
        </p:spPr>
        <p:txBody>
          <a:bodyPr/>
          <a:lstStyle>
            <a:lvl1pPr>
              <a:defRPr lang="en-US" sz="2600" kern="1200" baseline="0" dirty="0">
                <a:solidFill>
                  <a:schemeClr val="bg1"/>
                </a:solidFill>
                <a:latin typeface="Gill Sans"/>
                <a:ea typeface="+mj-ea"/>
                <a:cs typeface="+mj-cs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622800"/>
            <a:ext cx="6400800" cy="990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itchFamily="34" charset="0"/>
              <a:buNone/>
              <a:defRPr sz="200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</a:p>
          <a:p>
            <a:endParaRPr lang="en-US" dirty="0" smtClean="0"/>
          </a:p>
          <a:p>
            <a:endParaRPr lang="en-CA" dirty="0" smtClean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0" y="5958524"/>
            <a:ext cx="9144000" cy="792707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itchFamily="34" charset="0"/>
              <a:buNone/>
              <a:defRPr sz="200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CA" sz="1800" b="1" dirty="0" smtClean="0">
                <a:solidFill>
                  <a:srgbClr val="D52B1E"/>
                </a:solidFill>
              </a:rPr>
              <a:t>EverythingYouNeed.ca</a:t>
            </a:r>
            <a:endParaRPr lang="en-CA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0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7238" y="0"/>
            <a:ext cx="7604125" cy="817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1950" indent="-361950">
              <a:spcBef>
                <a:spcPts val="600"/>
              </a:spcBef>
              <a:defRPr/>
            </a:lvl1pPr>
            <a:lvl2pPr marL="723900" indent="-376238">
              <a:spcBef>
                <a:spcPts val="600"/>
              </a:spcBef>
              <a:defRPr/>
            </a:lvl2pPr>
            <a:lvl3pPr marL="1162050" indent="-471488">
              <a:spcBef>
                <a:spcPts val="600"/>
              </a:spcBef>
              <a:defRPr/>
            </a:lvl3pPr>
            <a:lvl4pPr marL="1428750" indent="-454025">
              <a:spcBef>
                <a:spcPts val="600"/>
              </a:spcBef>
              <a:defRPr/>
            </a:lvl4pPr>
            <a:lvl5pPr marL="1790700" indent="-479425"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"/>
          <a:stretch/>
        </p:blipFill>
        <p:spPr>
          <a:xfrm>
            <a:off x="0" y="0"/>
            <a:ext cx="9144000" cy="682142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193801"/>
            <a:ext cx="7772400" cy="2209799"/>
          </a:xfrm>
          <a:prstGeom prst="rect">
            <a:avLst/>
          </a:prstGeom>
        </p:spPr>
        <p:txBody>
          <a:bodyPr/>
          <a:lstStyle>
            <a:lvl1pPr>
              <a:defRPr lang="en-US" sz="2600" kern="1200" baseline="0" dirty="0">
                <a:solidFill>
                  <a:schemeClr val="bg1"/>
                </a:solidFill>
                <a:latin typeface="Gill Sans"/>
                <a:ea typeface="+mj-ea"/>
                <a:cs typeface="+mj-cs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622800"/>
            <a:ext cx="6400800" cy="990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itchFamily="34" charset="0"/>
              <a:buNone/>
              <a:defRPr sz="200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</a:p>
          <a:p>
            <a:endParaRPr lang="en-US" dirty="0" smtClean="0"/>
          </a:p>
          <a:p>
            <a:endParaRPr lang="en-CA" dirty="0" smtClean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0" y="5958524"/>
            <a:ext cx="9144000" cy="792707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itchFamily="34" charset="0"/>
              <a:buNone/>
              <a:defRPr sz="200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CA" sz="1800" b="1" dirty="0" smtClean="0">
                <a:solidFill>
                  <a:srgbClr val="D52B1E"/>
                </a:solidFill>
              </a:rPr>
              <a:t>EverythingYouNeed.ca</a:t>
            </a:r>
            <a:endParaRPr lang="en-CA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26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11 Deck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y radial-re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1"/>
          <a:stretch/>
        </p:blipFill>
        <p:spPr>
          <a:xfrm>
            <a:off x="0" y="4448174"/>
            <a:ext cx="9144000" cy="240982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193801"/>
            <a:ext cx="7772400" cy="2209799"/>
          </a:xfrm>
          <a:prstGeom prst="rect">
            <a:avLst/>
          </a:prstGeom>
        </p:spPr>
        <p:txBody>
          <a:bodyPr/>
          <a:lstStyle>
            <a:lvl1pPr>
              <a:defRPr lang="en-US" sz="2600" kern="1200" baseline="0" dirty="0">
                <a:solidFill>
                  <a:schemeClr val="bg1"/>
                </a:solidFill>
                <a:latin typeface="Gill Sans"/>
                <a:ea typeface="+mj-ea"/>
                <a:cs typeface="+mj-cs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4622800"/>
            <a:ext cx="6400800" cy="990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itchFamily="34" charset="0"/>
              <a:buNone/>
              <a:defRPr sz="200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</a:p>
          <a:p>
            <a:endParaRPr lang="en-US" dirty="0" smtClean="0"/>
          </a:p>
          <a:p>
            <a:endParaRPr lang="en-CA" dirty="0" smtClean="0"/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0" y="5958524"/>
            <a:ext cx="9144000" cy="792707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itchFamily="34" charset="0"/>
              <a:buNone/>
              <a:defRPr sz="200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CA" sz="1800" b="1" dirty="0" smtClean="0">
                <a:solidFill>
                  <a:srgbClr val="D52B1E"/>
                </a:solidFill>
              </a:rPr>
              <a:t>EverythingYouNeed.ca</a:t>
            </a:r>
            <a:endParaRPr lang="en-CA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0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r="15190"/>
          <a:stretch>
            <a:fillRect/>
          </a:stretch>
        </p:blipFill>
        <p:spPr bwMode="auto">
          <a:xfrm>
            <a:off x="3249484" y="722270"/>
            <a:ext cx="5894515" cy="463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7238" y="0"/>
            <a:ext cx="7604125" cy="817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8" y="1228725"/>
            <a:ext cx="3733200" cy="4562475"/>
          </a:xfrm>
        </p:spPr>
        <p:txBody>
          <a:bodyPr/>
          <a:lstStyle>
            <a:lvl1pPr marL="361950" indent="-361950">
              <a:spcBef>
                <a:spcPts val="600"/>
              </a:spcBef>
              <a:defRPr/>
            </a:lvl1pPr>
            <a:lvl2pPr marL="723900" indent="-376238">
              <a:spcBef>
                <a:spcPts val="600"/>
              </a:spcBef>
              <a:defRPr/>
            </a:lvl2pPr>
            <a:lvl3pPr marL="1162050" indent="-471488">
              <a:spcBef>
                <a:spcPts val="600"/>
              </a:spcBef>
              <a:defRPr/>
            </a:lvl3pPr>
            <a:lvl4pPr marL="1428750" indent="-454025">
              <a:spcBef>
                <a:spcPts val="600"/>
              </a:spcBef>
              <a:defRPr/>
            </a:lvl4pPr>
            <a:lvl5pPr marL="1790700" indent="-479425"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338" y="0"/>
            <a:ext cx="7604125" cy="817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8188" y="1228725"/>
            <a:ext cx="4038600" cy="48053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9188" y="1228725"/>
            <a:ext cx="4038600" cy="48053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1_Conten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8996" y="1701801"/>
            <a:ext cx="4230071" cy="457199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rgbClr val="D52B1E"/>
              </a:buClr>
              <a:buFont typeface="Arial" panose="020B0604020202020204" pitchFamily="34" charset="0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71500" indent="-28575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D52B1E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28575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Clr>
                <a:srgbClr val="D52B1E"/>
              </a:buClr>
              <a:buFont typeface="Arial" panose="020B0604020202020204" pitchFamily="34" charset="0"/>
              <a:buChar char="•"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8575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Clr>
                <a:srgbClr val="D52B1E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428750" indent="-28575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Clr>
                <a:srgbClr val="D52B1E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CA" dirty="0" smtClean="0"/>
              <a:t>List Item</a:t>
            </a:r>
          </a:p>
          <a:p>
            <a:pPr lvl="1"/>
            <a:r>
              <a:rPr lang="en-CA" dirty="0" smtClean="0"/>
              <a:t>List Item</a:t>
            </a:r>
          </a:p>
          <a:p>
            <a:pPr lvl="2"/>
            <a:r>
              <a:rPr lang="en-CA" dirty="0" smtClean="0"/>
              <a:t>List Item</a:t>
            </a:r>
          </a:p>
          <a:p>
            <a:pPr lvl="3"/>
            <a:r>
              <a:rPr lang="en-CA" dirty="0" smtClean="0"/>
              <a:t>List Item</a:t>
            </a:r>
          </a:p>
          <a:p>
            <a:pPr lvl="4"/>
            <a:r>
              <a:rPr lang="en-CA" dirty="0" smtClean="0"/>
              <a:t>List Item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5266266" y="1278467"/>
            <a:ext cx="3657600" cy="2423160"/>
          </a:xfrm>
          <a:prstGeom prst="rect">
            <a:avLst/>
          </a:prstGeom>
          <a:solidFill>
            <a:srgbClr val="D9D9D9"/>
          </a:solidFill>
          <a:ln>
            <a:solidFill>
              <a:schemeClr val="accent5"/>
            </a:solidFill>
          </a:ln>
        </p:spPr>
        <p:txBody>
          <a:bodyPr vert="horz" tIns="1371600" anchor="ctr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5266944" y="3776137"/>
            <a:ext cx="3657600" cy="2423160"/>
          </a:xfrm>
          <a:prstGeom prst="rect">
            <a:avLst/>
          </a:prstGeom>
          <a:solidFill>
            <a:srgbClr val="D9D9D9"/>
          </a:solidFill>
          <a:ln>
            <a:solidFill>
              <a:schemeClr val="accent5"/>
            </a:solidFill>
          </a:ln>
        </p:spPr>
        <p:txBody>
          <a:bodyPr vert="horz" tIns="1371600" anchor="ctr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54833" y="209862"/>
            <a:ext cx="8740600" cy="68954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3500"/>
              </a:lnSpc>
              <a:defRPr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151" y="6333689"/>
            <a:ext cx="512504" cy="528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1" lang="en-US" sz="1000" kern="0" spc="5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fld id="{D57F1E4F-1CFF-5643-939E-217C01CDF56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54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30315E4A-E3CC-48D8-ACD0-03D4589D1E84}" type="datetimeFigureOut">
              <a:rPr lang="en-US" smtClean="0"/>
              <a:pPr/>
              <a:t>3/3/2017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 pitchFamily="34" charset="0"/>
              </a:defRPr>
            </a:lvl1pPr>
          </a:lstStyle>
          <a:p>
            <a:fld id="{5D63BDF7-0EEF-4D89-A075-D8D5B990431A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verythingyouneed.ca/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://www.cmhc.ca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ChangeArrowheads="1"/>
          </p:cNvSpPr>
          <p:nvPr/>
        </p:nvSpPr>
        <p:spPr bwMode="auto">
          <a:xfrm>
            <a:off x="668215" y="0"/>
            <a:ext cx="8490073" cy="720000"/>
          </a:xfrm>
          <a:prstGeom prst="rect">
            <a:avLst/>
          </a:prstGeom>
          <a:solidFill>
            <a:srgbClr val="766A6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686868"/>
              </a:solidFill>
              <a:latin typeface="Gill Sans" pitchFamily="34" charset="0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8188" y="1228725"/>
            <a:ext cx="82296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Box 18">
            <a:hlinkClick r:id="rId8"/>
          </p:cNvPr>
          <p:cNvSpPr txBox="1">
            <a:spLocks noChangeArrowheads="1"/>
          </p:cNvSpPr>
          <p:nvPr/>
        </p:nvSpPr>
        <p:spPr bwMode="auto">
          <a:xfrm>
            <a:off x="285750" y="6302315"/>
            <a:ext cx="409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CA" sz="2000" b="1" dirty="0">
                <a:solidFill>
                  <a:srgbClr val="D52B1E"/>
                </a:solidFill>
                <a:latin typeface="Gill Sans" pitchFamily="34" charset="0"/>
              </a:rPr>
              <a:t>www.EverythingYouNeed.ca</a:t>
            </a:r>
            <a:endParaRPr lang="en-US" sz="2000" b="1" dirty="0">
              <a:solidFill>
                <a:srgbClr val="D52B1E"/>
              </a:solidFill>
              <a:latin typeface="Gill Sans" pitchFamily="34" charset="0"/>
            </a:endParaRPr>
          </a:p>
        </p:txBody>
      </p:sp>
      <p:sp>
        <p:nvSpPr>
          <p:cNvPr id="659459" name="Rectangle 3"/>
          <p:cNvSpPr>
            <a:spLocks noChangeArrowheads="1"/>
          </p:cNvSpPr>
          <p:nvPr/>
        </p:nvSpPr>
        <p:spPr bwMode="auto">
          <a:xfrm>
            <a:off x="0" y="0"/>
            <a:ext cx="720000" cy="720000"/>
          </a:xfrm>
          <a:prstGeom prst="rect">
            <a:avLst/>
          </a:prstGeom>
          <a:solidFill>
            <a:srgbClr val="D52B1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CA" b="0" i="0" u="none" dirty="0">
              <a:latin typeface="Gill Sans" pitchFamily="34" charset="0"/>
            </a:endParaRPr>
          </a:p>
        </p:txBody>
      </p:sp>
      <p:pic>
        <p:nvPicPr>
          <p:cNvPr id="10" name="Picture 9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8082" y="5749041"/>
            <a:ext cx="1555761" cy="82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88" r:id="rId3"/>
    <p:sldLayoutId id="2147483669" r:id="rId4"/>
    <p:sldLayoutId id="2147483674" r:id="rId5"/>
    <p:sldLayoutId id="2147483695" r:id="rId6"/>
  </p:sldLayoutIdLst>
  <p:hf hd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000" b="0" i="0" u="none">
          <a:solidFill>
            <a:schemeClr val="tx2"/>
          </a:solidFill>
          <a:latin typeface="Trajan" pitchFamily="18" charset="0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Gill Sans" pitchFamily="34" charset="0"/>
          <a:cs typeface="Arial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Gill Sans" pitchFamily="34" charset="0"/>
          <a:cs typeface="Arial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Gill Sans" pitchFamily="34" charset="0"/>
          <a:cs typeface="Arial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Gill Sans" pitchFamily="34" charset="0"/>
          <a:cs typeface="Arial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Gill Sans" pitchFamily="34" charset="0"/>
          <a:cs typeface="Arial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Gill Sans" pitchFamily="34" charset="0"/>
          <a:cs typeface="Arial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Gill Sans" pitchFamily="34" charset="0"/>
          <a:cs typeface="Arial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Gill Sans" pitchFamily="34" charset="0"/>
          <a:cs typeface="Arial" charset="0"/>
        </a:defRPr>
      </a:lvl9pPr>
    </p:titleStyle>
    <p:bodyStyle>
      <a:lvl1pPr marL="361950" indent="-3619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2400">
          <a:solidFill>
            <a:srgbClr val="686868"/>
          </a:solidFill>
          <a:latin typeface="Gill Sans" pitchFamily="34" charset="0"/>
          <a:ea typeface="+mn-ea"/>
          <a:cs typeface="+mn-cs"/>
        </a:defRPr>
      </a:lvl1pPr>
      <a:lvl2pPr marL="800100" indent="-4524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5000"/>
        <a:buFont typeface="Wingdings" pitchFamily="2" charset="2"/>
        <a:buChar char="§"/>
        <a:defRPr sz="2000" b="0" i="0" u="none">
          <a:solidFill>
            <a:srgbClr val="686868"/>
          </a:solidFill>
          <a:latin typeface="Gill Sans" pitchFamily="34" charset="0"/>
          <a:cs typeface="+mn-cs"/>
        </a:defRPr>
      </a:lvl2pPr>
      <a:lvl3pPr marL="1162050" indent="-47148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5000"/>
        <a:buFont typeface="Wingdings" pitchFamily="2" charset="2"/>
        <a:buChar char="§"/>
        <a:defRPr>
          <a:solidFill>
            <a:srgbClr val="686868"/>
          </a:solidFill>
          <a:latin typeface="Gill Sans" pitchFamily="34" charset="0"/>
          <a:cs typeface="+mn-cs"/>
        </a:defRPr>
      </a:lvl3pPr>
      <a:lvl4pPr marL="1428750" indent="-45402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sz="1600">
          <a:solidFill>
            <a:srgbClr val="686868"/>
          </a:solidFill>
          <a:latin typeface="Gill Sans" pitchFamily="34" charset="0"/>
          <a:cs typeface="+mn-cs"/>
        </a:defRPr>
      </a:lvl4pPr>
      <a:lvl5pPr marL="1790700" indent="-47942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1400">
          <a:solidFill>
            <a:srgbClr val="686868"/>
          </a:solidFill>
          <a:latin typeface="Gill Sans" pitchFamily="34" charset="0"/>
          <a:cs typeface="+mn-cs"/>
        </a:defRPr>
      </a:lvl5pPr>
      <a:lvl6pPr marL="1889125" indent="-120650" algn="l" rtl="0" fontAlgn="base">
        <a:spcBef>
          <a:spcPct val="75000"/>
        </a:spcBef>
        <a:spcAft>
          <a:spcPct val="0"/>
        </a:spcAft>
        <a:buSzPct val="100000"/>
        <a:buFont typeface="Wingdings" pitchFamily="2" charset="2"/>
        <a:buChar char="§"/>
        <a:defRPr sz="1400">
          <a:solidFill>
            <a:srgbClr val="686868"/>
          </a:solidFill>
          <a:latin typeface="+mn-lt"/>
          <a:cs typeface="+mn-cs"/>
        </a:defRPr>
      </a:lvl6pPr>
      <a:lvl7pPr marL="2346325" indent="-120650" algn="l" rtl="0" fontAlgn="base">
        <a:spcBef>
          <a:spcPct val="75000"/>
        </a:spcBef>
        <a:spcAft>
          <a:spcPct val="0"/>
        </a:spcAft>
        <a:buSzPct val="100000"/>
        <a:buFont typeface="Wingdings" pitchFamily="2" charset="2"/>
        <a:buChar char="§"/>
        <a:defRPr sz="1400">
          <a:solidFill>
            <a:srgbClr val="686868"/>
          </a:solidFill>
          <a:latin typeface="+mn-lt"/>
          <a:cs typeface="+mn-cs"/>
        </a:defRPr>
      </a:lvl7pPr>
      <a:lvl8pPr marL="2803525" indent="-120650" algn="l" rtl="0" fontAlgn="base">
        <a:spcBef>
          <a:spcPct val="75000"/>
        </a:spcBef>
        <a:spcAft>
          <a:spcPct val="0"/>
        </a:spcAft>
        <a:buSzPct val="100000"/>
        <a:buFont typeface="Wingdings" pitchFamily="2" charset="2"/>
        <a:buChar char="§"/>
        <a:defRPr sz="1400">
          <a:solidFill>
            <a:srgbClr val="686868"/>
          </a:solidFill>
          <a:latin typeface="+mn-lt"/>
          <a:cs typeface="+mn-cs"/>
        </a:defRPr>
      </a:lvl8pPr>
      <a:lvl9pPr marL="3260725" indent="-120650" algn="l" rtl="0" fontAlgn="base">
        <a:spcBef>
          <a:spcPct val="75000"/>
        </a:spcBef>
        <a:spcAft>
          <a:spcPct val="0"/>
        </a:spcAft>
        <a:buSzPct val="100000"/>
        <a:buFont typeface="Wingdings" pitchFamily="2" charset="2"/>
        <a:buChar char="§"/>
        <a:defRPr sz="1400">
          <a:solidFill>
            <a:srgbClr val="68686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26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mail@cmhc.c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6" name="Text Box 10"/>
          <p:cNvSpPr txBox="1">
            <a:spLocks noChangeArrowheads="1"/>
          </p:cNvSpPr>
          <p:nvPr/>
        </p:nvSpPr>
        <p:spPr bwMode="auto">
          <a:xfrm>
            <a:off x="217714" y="2133600"/>
            <a:ext cx="6640285" cy="423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CA" sz="3600" b="1" dirty="0">
              <a:solidFill>
                <a:srgbClr val="D52B1E"/>
              </a:solidFill>
              <a:cs typeface="Arial" charset="0"/>
            </a:endParaRPr>
          </a:p>
          <a:p>
            <a:r>
              <a:rPr lang="en-CA" sz="6000" b="1" dirty="0" err="1" smtClean="0">
                <a:solidFill>
                  <a:srgbClr val="D52B1E"/>
                </a:solidFill>
                <a:cs typeface="Arial" charset="0"/>
              </a:rPr>
              <a:t>Dept</a:t>
            </a:r>
            <a:r>
              <a:rPr lang="en-CA" sz="6000" b="1" dirty="0" smtClean="0">
                <a:solidFill>
                  <a:srgbClr val="D52B1E"/>
                </a:solidFill>
                <a:cs typeface="Arial" charset="0"/>
              </a:rPr>
              <a:t> of Finance Changes</a:t>
            </a:r>
          </a:p>
          <a:p>
            <a:pPr>
              <a:spcBef>
                <a:spcPts val="1600"/>
              </a:spcBef>
            </a:pPr>
            <a:endParaRPr lang="en-CA" dirty="0" smtClean="0">
              <a:solidFill>
                <a:srgbClr val="686868"/>
              </a:solidFill>
              <a:cs typeface="Arial" charset="0"/>
            </a:endParaRPr>
          </a:p>
          <a:p>
            <a:r>
              <a:rPr lang="en-CA" sz="3800" b="1" dirty="0">
                <a:solidFill>
                  <a:srgbClr val="D52B1E"/>
                </a:solidFill>
                <a:cs typeface="Arial" charset="0"/>
              </a:rPr>
              <a:t/>
            </a:r>
            <a:br>
              <a:rPr lang="en-CA" sz="3800" b="1" dirty="0">
                <a:solidFill>
                  <a:srgbClr val="D52B1E"/>
                </a:solidFill>
                <a:cs typeface="Arial" charset="0"/>
              </a:rPr>
            </a:br>
            <a:endParaRPr lang="en-CA" sz="3800" b="1" dirty="0">
              <a:solidFill>
                <a:srgbClr val="D52B1E"/>
              </a:solidFill>
              <a:cs typeface="Arial" charset="0"/>
            </a:endParaRPr>
          </a:p>
        </p:txBody>
      </p:sp>
      <p:sp>
        <p:nvSpPr>
          <p:cNvPr id="690187" name="Rectangle 11"/>
          <p:cNvSpPr>
            <a:spLocks noChangeArrowheads="1"/>
          </p:cNvSpPr>
          <p:nvPr/>
        </p:nvSpPr>
        <p:spPr bwMode="auto">
          <a:xfrm>
            <a:off x="985838" y="466725"/>
            <a:ext cx="78898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>
              <a:lnSpc>
                <a:spcPct val="80000"/>
              </a:lnSpc>
            </a:pPr>
            <a:r>
              <a:rPr lang="en-CA" b="1" dirty="0" smtClean="0">
                <a:solidFill>
                  <a:srgbClr val="FFFFFF"/>
                </a:solidFill>
                <a:latin typeface="Trajan" pitchFamily="18" charset="0"/>
                <a:cs typeface="Arial" charset="0"/>
              </a:rPr>
              <a:t>MORTGAGE LOAN INSURANCE</a:t>
            </a:r>
            <a:endParaRPr lang="en-US" b="1" dirty="0">
              <a:solidFill>
                <a:srgbClr val="FFFFFF"/>
              </a:solidFill>
              <a:latin typeface="Traj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4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8996" y="1278467"/>
            <a:ext cx="4230071" cy="4571999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Scenario 1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Low interest rates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Low default rates (0.32%)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 home equity</a:t>
            </a:r>
            <a:endParaRPr lang="en-US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 average credit </a:t>
            </a:r>
            <a:r>
              <a:rPr lang="en-US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score </a:t>
            </a:r>
            <a:endParaRPr lang="en-US" dirty="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Low unemployment rates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Sound underwriting (B21)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36" y="1697514"/>
            <a:ext cx="3615702" cy="2685950"/>
          </a:xfr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151" y="6333689"/>
            <a:ext cx="512504" cy="528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1" lang="en-US" sz="1000" kern="0" spc="5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fld id="{BD0E6C06-F8D8-473F-B060-C0928B3C8364}" type="slidenum">
              <a:rPr lang="en-CA" smtClean="0"/>
              <a:t>2</a:t>
            </a:fld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b="1" dirty="0" smtClean="0">
                <a:latin typeface="Trajan"/>
              </a:rPr>
              <a:t>“Perspective” – The lense through which we see things</a:t>
            </a:r>
            <a:endParaRPr lang="en-CA" sz="2400" b="1" dirty="0">
              <a:latin typeface="Trajan"/>
            </a:endParaRPr>
          </a:p>
        </p:txBody>
      </p:sp>
    </p:spTree>
    <p:extLst>
      <p:ext uri="{BB962C8B-B14F-4D97-AF65-F5344CB8AC3E}">
        <p14:creationId xmlns:p14="http://schemas.microsoft.com/office/powerpoint/2010/main" val="3506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8996" y="1119444"/>
            <a:ext cx="8294659" cy="4300698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Scenario 2</a:t>
            </a:r>
          </a:p>
          <a:p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$1.4 trillion in outstanding mortgage debt in Canada (56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% are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insured)</a:t>
            </a:r>
          </a:p>
          <a:p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Housing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prices: 5.4 x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average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gross income (s/b 3 x, GTA 9.4­)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Household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indebtedness: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168% of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disposable income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(some much higher)</a:t>
            </a:r>
          </a:p>
          <a:p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Highly indebted borrowers tend to be FTHB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 daycare costs, new household expenses, no built-up equity, savings (RRSP down payment), less job experience/tenure</a:t>
            </a:r>
          </a:p>
          <a:p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Household real estate assets as % of net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worth: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43% 1990 to 50% today</a:t>
            </a:r>
          </a:p>
          <a:p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Homeownership in Canada is 69%; amongst highest in the world</a:t>
            </a:r>
          </a:p>
          <a:p>
            <a:pPr marL="0" indent="0" algn="ctr">
              <a:buNone/>
            </a:pP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 levels of indebtedness coupled with elevated house prices are often followed by economic contraction.  </a:t>
            </a:r>
            <a:endParaRPr lang="en-US" sz="2000" b="1" i="1" dirty="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151" y="6333689"/>
            <a:ext cx="512504" cy="528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1" lang="en-US" sz="1000" kern="0" spc="5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fld id="{BD0E6C06-F8D8-473F-B060-C0928B3C8364}" type="slidenum">
              <a:rPr lang="en-CA" smtClean="0"/>
              <a:t>3</a:t>
            </a:fld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b="1" dirty="0" smtClean="0">
                <a:latin typeface="Trajan"/>
              </a:rPr>
              <a:t>“Perspective” – The lense through which we see things</a:t>
            </a:r>
            <a:endParaRPr lang="en-CA" sz="2400" b="1" dirty="0">
              <a:latin typeface="Trajan"/>
            </a:endParaRPr>
          </a:p>
        </p:txBody>
      </p:sp>
    </p:spTree>
    <p:extLst>
      <p:ext uri="{BB962C8B-B14F-4D97-AF65-F5344CB8AC3E}">
        <p14:creationId xmlns:p14="http://schemas.microsoft.com/office/powerpoint/2010/main" val="38706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Department of Finance October 3, 2016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Standardize eligibility criteria for high ratio and low ratio </a:t>
            </a:r>
            <a:r>
              <a:rPr lang="en-CA" dirty="0"/>
              <a:t>mortgages with a </a:t>
            </a:r>
            <a:r>
              <a:rPr lang="en-CA" dirty="0" smtClean="0"/>
              <a:t>mortgage rate </a:t>
            </a:r>
            <a:r>
              <a:rPr lang="en-CA" dirty="0"/>
              <a:t>stress </a:t>
            </a:r>
            <a:r>
              <a:rPr lang="en-CA" dirty="0" smtClean="0"/>
              <a:t>test.</a:t>
            </a:r>
          </a:p>
          <a:p>
            <a:endParaRPr lang="en-CA" dirty="0" smtClean="0"/>
          </a:p>
          <a:p>
            <a:r>
              <a:rPr lang="en-CA" dirty="0" smtClean="0"/>
              <a:t>Improve tax fairness by closing loopholes surrounding the capital gains tax exemption on the sale of a principal residence. </a:t>
            </a:r>
          </a:p>
          <a:p>
            <a:endParaRPr lang="en-CA" dirty="0"/>
          </a:p>
          <a:p>
            <a:r>
              <a:rPr lang="en-CA" dirty="0" smtClean="0"/>
              <a:t>Consult on how better to protect taxpayers by ensuring the distribution of risk in the housing finance system is balanced.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906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Department of Finance October 3, 2016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Standardize eligibility criteria for </a:t>
            </a:r>
            <a:r>
              <a:rPr lang="en-CA" b="1" dirty="0" smtClean="0"/>
              <a:t>HIGH RATIO </a:t>
            </a:r>
            <a:r>
              <a:rPr lang="en-CA" dirty="0"/>
              <a:t>and low ratio mortgages with a mortgage rate stress test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Effective October 17, 2016 all new mortgages submitted for transactional mortgage insurance where the loan to value ratio is above 80%, must be qualified using the Mortgage Rate Stress Test.</a:t>
            </a:r>
          </a:p>
          <a:p>
            <a:pPr marL="0" indent="0">
              <a:buNone/>
            </a:pPr>
            <a:r>
              <a:rPr lang="en-CA" dirty="0" smtClean="0"/>
              <a:t>Mortgage Rate Stress Test: the greater of the mortgage contract rate </a:t>
            </a:r>
            <a:r>
              <a:rPr lang="en-CA" b="1" dirty="0" smtClean="0"/>
              <a:t>OR</a:t>
            </a:r>
            <a:r>
              <a:rPr lang="en-CA" dirty="0" smtClean="0"/>
              <a:t> the Bank of Canada’s conventional 5 year fixed posted rate/ bench mark qualifying rate/ Bank of Canada qualifying rate (currently 4.64)</a:t>
            </a:r>
            <a:endParaRPr lang="en-CA" dirty="0"/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287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Department of Finance changes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188" y="1228725"/>
            <a:ext cx="8229600" cy="491081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Standardize eligibility criteria for high ratio and </a:t>
            </a:r>
            <a:r>
              <a:rPr lang="en-CA" b="1" dirty="0" smtClean="0"/>
              <a:t>LOW RATIO </a:t>
            </a:r>
            <a:r>
              <a:rPr lang="en-CA" dirty="0"/>
              <a:t>mortgages with a mortgage rate stress test</a:t>
            </a:r>
            <a:r>
              <a:rPr lang="en-CA" dirty="0" smtClean="0"/>
              <a:t>. </a:t>
            </a:r>
          </a:p>
          <a:p>
            <a:pPr marL="0" indent="0">
              <a:buNone/>
            </a:pPr>
            <a:r>
              <a:rPr lang="en-CA" dirty="0" smtClean="0"/>
              <a:t>Eligibility Requirements for LTV less than 80% effective November 30, 2016, these 7 requirements must be met:</a:t>
            </a:r>
          </a:p>
          <a:p>
            <a:pPr marL="0" indent="0">
              <a:buNone/>
            </a:pPr>
            <a:r>
              <a:rPr lang="en-CA" dirty="0" smtClean="0"/>
              <a:t>-purpose: purchase of a residential property, no refinance </a:t>
            </a:r>
          </a:p>
          <a:p>
            <a:pPr marL="0" indent="0">
              <a:buNone/>
            </a:pPr>
            <a:r>
              <a:rPr lang="en-CA" dirty="0" smtClean="0"/>
              <a:t>-maximum amortization 25 years</a:t>
            </a:r>
          </a:p>
          <a:p>
            <a:pPr marL="0" indent="0">
              <a:buNone/>
            </a:pPr>
            <a:r>
              <a:rPr lang="en-CA" dirty="0" smtClean="0"/>
              <a:t>-maximum purchase price $1,000,000.</a:t>
            </a:r>
          </a:p>
          <a:p>
            <a:pPr marL="0" indent="0">
              <a:buNone/>
            </a:pPr>
            <a:r>
              <a:rPr lang="en-CA" dirty="0" smtClean="0"/>
              <a:t>-variable rate loans must be recalculated every 5 years</a:t>
            </a:r>
          </a:p>
          <a:p>
            <a:pPr marL="0" indent="0">
              <a:buNone/>
            </a:pPr>
            <a:r>
              <a:rPr lang="en-CA" dirty="0" smtClean="0"/>
              <a:t>-at least 1 borrower must have a minimum credit score of 600</a:t>
            </a:r>
          </a:p>
          <a:p>
            <a:pPr marL="0" indent="0">
              <a:buNone/>
            </a:pPr>
            <a:r>
              <a:rPr lang="en-CA" dirty="0" smtClean="0"/>
              <a:t>-debt service ratio: using B of C benchmark rate, max 39/44</a:t>
            </a:r>
          </a:p>
          <a:p>
            <a:pPr marL="0" indent="0">
              <a:buNone/>
            </a:pPr>
            <a:r>
              <a:rPr lang="en-CA" dirty="0" smtClean="0"/>
              <a:t>-single unit must be owner occupied (no rentals) 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7784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>
          <a:xfrm>
            <a:off x="973664" y="158252"/>
            <a:ext cx="7962915" cy="609208"/>
          </a:xfrm>
          <a:prstGeom prst="rect">
            <a:avLst/>
          </a:prstGeom>
        </p:spPr>
        <p:txBody>
          <a:bodyPr vert="horz" lIns="91414" tIns="45708" rIns="91414" bIns="4570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28" dirty="0">
                <a:solidFill>
                  <a:srgbClr val="FFFFFF"/>
                </a:solidFill>
                <a:cs typeface="Arial"/>
              </a:rPr>
              <a:t>EverythingYouNeed.ca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793" y="1370964"/>
            <a:ext cx="7645291" cy="3563452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>
              <a:lnSpc>
                <a:spcPts val="3139"/>
              </a:lnSpc>
              <a:spcAft>
                <a:spcPts val="1200"/>
              </a:spcAft>
            </a:pPr>
            <a:r>
              <a:rPr lang="en-US" sz="3228" dirty="0">
                <a:solidFill>
                  <a:srgbClr val="004165"/>
                </a:solidFill>
                <a:cs typeface="Arial"/>
              </a:rPr>
              <a:t>Resources you can depend on </a:t>
            </a:r>
          </a:p>
          <a:p>
            <a:pPr indent="251490">
              <a:lnSpc>
                <a:spcPts val="2252"/>
              </a:lnSpc>
              <a:spcAft>
                <a:spcPts val="901"/>
              </a:spcAft>
              <a:buClr>
                <a:srgbClr val="D52B1E"/>
              </a:buClr>
              <a:buSzPct val="100000"/>
              <a:buFont typeface="Wingdings" charset="2"/>
              <a:buChar char="§"/>
              <a:tabLst>
                <a:tab pos="251935" algn="l"/>
              </a:tabLst>
            </a:pPr>
            <a:r>
              <a:rPr lang="en-CA" sz="2102" dirty="0">
                <a:solidFill>
                  <a:srgbClr val="004165"/>
                </a:solidFill>
                <a:cs typeface="Arial"/>
              </a:rPr>
              <a:t>Mortgage Loan Insurance </a:t>
            </a:r>
          </a:p>
          <a:p>
            <a:pPr indent="251490">
              <a:lnSpc>
                <a:spcPts val="2252"/>
              </a:lnSpc>
              <a:spcAft>
                <a:spcPts val="901"/>
              </a:spcAft>
              <a:buClr>
                <a:srgbClr val="D52B1E"/>
              </a:buClr>
              <a:buSzPct val="100000"/>
              <a:buFont typeface="Wingdings" charset="2"/>
              <a:buChar char="§"/>
              <a:tabLst>
                <a:tab pos="251935" algn="l"/>
              </a:tabLst>
            </a:pPr>
            <a:r>
              <a:rPr lang="en-CA" sz="2102" dirty="0">
                <a:solidFill>
                  <a:srgbClr val="004165"/>
                </a:solidFill>
                <a:cs typeface="Arial"/>
              </a:rPr>
              <a:t>Homeownership Calculators </a:t>
            </a:r>
          </a:p>
          <a:p>
            <a:pPr indent="251490">
              <a:lnSpc>
                <a:spcPts val="2252"/>
              </a:lnSpc>
              <a:spcAft>
                <a:spcPts val="901"/>
              </a:spcAft>
              <a:buClr>
                <a:srgbClr val="D52B1E"/>
              </a:buClr>
              <a:buSzPct val="100000"/>
              <a:buFont typeface="Wingdings" charset="2"/>
              <a:buChar char="§"/>
              <a:tabLst>
                <a:tab pos="251935" algn="l"/>
              </a:tabLst>
            </a:pPr>
            <a:r>
              <a:rPr lang="en-CA" sz="2102" dirty="0">
                <a:solidFill>
                  <a:srgbClr val="004165"/>
                </a:solidFill>
                <a:cs typeface="Arial"/>
              </a:rPr>
              <a:t>CMHC’s latest news </a:t>
            </a:r>
          </a:p>
          <a:p>
            <a:pPr indent="251490">
              <a:lnSpc>
                <a:spcPts val="2252"/>
              </a:lnSpc>
              <a:spcAft>
                <a:spcPts val="901"/>
              </a:spcAft>
              <a:buClr>
                <a:srgbClr val="D52B1E"/>
              </a:buClr>
              <a:buSzPct val="100000"/>
              <a:buFont typeface="Wingdings" charset="2"/>
              <a:buChar char="§"/>
              <a:tabLst>
                <a:tab pos="251935" algn="l"/>
              </a:tabLst>
            </a:pPr>
            <a:r>
              <a:rPr lang="en-CA" sz="2102" dirty="0">
                <a:solidFill>
                  <a:srgbClr val="004165"/>
                </a:solidFill>
                <a:cs typeface="Arial"/>
              </a:rPr>
              <a:t>Information organized according to the ‘Homeownership Cycle’</a:t>
            </a:r>
          </a:p>
          <a:p>
            <a:pPr indent="251490">
              <a:buClr>
                <a:srgbClr val="D52B1E"/>
              </a:buClr>
              <a:buSzPct val="100000"/>
              <a:buFont typeface="Wingdings" charset="2"/>
              <a:buChar char="§"/>
              <a:tabLst>
                <a:tab pos="251935" algn="l"/>
              </a:tabLst>
            </a:pPr>
            <a:r>
              <a:rPr lang="en-CA" sz="2102" dirty="0">
                <a:solidFill>
                  <a:srgbClr val="004165"/>
                </a:solidFill>
                <a:cs typeface="Arial"/>
              </a:rPr>
              <a:t>Easy access to training, articles to share,  </a:t>
            </a:r>
          </a:p>
          <a:p>
            <a:pPr indent="251490">
              <a:buClr>
                <a:schemeClr val="bg1"/>
              </a:buClr>
              <a:buSzPct val="100000"/>
              <a:buFont typeface="Wingdings" charset="2"/>
              <a:buChar char="§"/>
              <a:tabLst>
                <a:tab pos="251935" algn="l"/>
              </a:tabLst>
            </a:pPr>
            <a:r>
              <a:rPr lang="en-CA" sz="2102" dirty="0">
                <a:solidFill>
                  <a:srgbClr val="004165"/>
                </a:solidFill>
                <a:cs typeface="Arial"/>
              </a:rPr>
              <a:t>housing market information, e-newsletters </a:t>
            </a:r>
          </a:p>
          <a:p>
            <a:pPr indent="251490">
              <a:buClr>
                <a:schemeClr val="bg1"/>
              </a:buClr>
              <a:buSzPct val="100000"/>
              <a:buFont typeface="Wingdings" charset="2"/>
              <a:buChar char="§"/>
              <a:tabLst>
                <a:tab pos="251935" algn="l"/>
              </a:tabLst>
            </a:pPr>
            <a:r>
              <a:rPr lang="en-CA" sz="2102" dirty="0">
                <a:solidFill>
                  <a:srgbClr val="004165"/>
                </a:solidFill>
                <a:cs typeface="Arial"/>
              </a:rPr>
              <a:t>and more!   </a:t>
            </a:r>
          </a:p>
          <a:p>
            <a:pPr indent="251935">
              <a:lnSpc>
                <a:spcPts val="2380"/>
              </a:lnSpc>
              <a:spcAft>
                <a:spcPts val="1700"/>
              </a:spcAft>
              <a:buClr>
                <a:srgbClr val="D52B1E"/>
              </a:buClr>
              <a:buSzPct val="100000"/>
              <a:tabLst>
                <a:tab pos="251935" algn="l"/>
              </a:tabLst>
            </a:pPr>
            <a:endParaRPr lang="en-US" sz="3228" dirty="0">
              <a:solidFill>
                <a:srgbClr val="004165"/>
              </a:solidFill>
              <a:cs typeface="Arial"/>
            </a:endParaRPr>
          </a:p>
        </p:txBody>
      </p:sp>
      <p:pic>
        <p:nvPicPr>
          <p:cNvPr id="7" name="Picture 6" descr="screen_EYN_EN_nov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"/>
          <a:stretch>
            <a:fillRect/>
          </a:stretch>
        </p:blipFill>
        <p:spPr>
          <a:xfrm>
            <a:off x="4306322" y="3292988"/>
            <a:ext cx="4666662" cy="311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CA" dirty="0"/>
              <a:t>CMHC is Canada’s most </a:t>
            </a:r>
            <a:r>
              <a:rPr lang="en-CA" dirty="0" smtClean="0"/>
              <a:t>experienced mortgage </a:t>
            </a:r>
            <a:br>
              <a:rPr lang="en-CA" dirty="0" smtClean="0"/>
            </a:br>
            <a:r>
              <a:rPr lang="en-CA" dirty="0" smtClean="0"/>
              <a:t>loan </a:t>
            </a:r>
            <a:r>
              <a:rPr lang="en-CA" dirty="0"/>
              <a:t>insurer, present in </a:t>
            </a:r>
            <a:r>
              <a:rPr lang="en-CA" dirty="0" smtClean="0"/>
              <a:t>every housing </a:t>
            </a:r>
            <a:r>
              <a:rPr lang="en-CA" dirty="0"/>
              <a:t>market in all economic times.</a:t>
            </a:r>
            <a:endParaRPr lang="en-CA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CA" dirty="0" smtClean="0">
                <a:solidFill>
                  <a:srgbClr val="000000"/>
                </a:solidFill>
              </a:rPr>
              <a:t>Anne Henry</a:t>
            </a:r>
            <a:endParaRPr lang="en-CA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</a:pPr>
            <a:r>
              <a:rPr lang="en-CA" sz="1800" dirty="0" smtClean="0">
                <a:solidFill>
                  <a:srgbClr val="000000"/>
                </a:solidFill>
              </a:rPr>
              <a:t>Account Manager, Client Relations</a:t>
            </a:r>
            <a:endParaRPr lang="en-CA" sz="1800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</a:pPr>
            <a:r>
              <a:rPr lang="en-CA" sz="1800" dirty="0" smtClean="0">
                <a:solidFill>
                  <a:srgbClr val="000000"/>
                </a:solidFill>
              </a:rPr>
              <a:t>289-200-0993</a:t>
            </a:r>
            <a:endParaRPr lang="en-CA" sz="1800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CA" sz="1800" dirty="0" smtClean="0">
                <a:solidFill>
                  <a:srgbClr val="000000"/>
                </a:solidFill>
                <a:hlinkClick r:id="rId3"/>
              </a:rPr>
              <a:t>ahenry@cmhc.ca</a:t>
            </a:r>
            <a:endParaRPr lang="en-CA" sz="1800" dirty="0">
              <a:solidFill>
                <a:srgbClr val="000000"/>
              </a:solidFill>
            </a:endParaRPr>
          </a:p>
          <a:p>
            <a:pPr lvl="0"/>
            <a:endParaRPr lang="en-CA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THEME_BG_IMAGE" val=""/>
  <p:tag name="MMPROD_TAG_VCONFIG" val="PD94bWwgdmVyc2lvbj0iMS4wIj8+DQo8Y29uZmlndXJhdGlvbj4NCgk8YnJhbmRpbmc+DQoJCTx1aWZvbnQgbmFtZT0iRk9OVF9OT1RFU19URVhUIiB2YWx1ZT0iR2lsbCBTYW5zLDEwLGZhbHNlLGZhbHNlLGZhbHNlIi8+DQoJPC9icmFuZGluZz4NCgk8Y29sb3JzPg0KCQk8dWljb2xvciBuYW1lPSJwcmltYXJ5IiB2YWx1ZT0iMHg3NjZBNjIiLz4NCgkJPHVpY29sb3IgbmFtZT0iZ2xvdyIgdmFsdWU9IjB4RDUyQjFFIi8+DQoJCTx1aWNvbG9yIG5hbWU9InRleHQiIHZhbHVlPSIweEZGRkZGRiIvPg0KCQk8dWljb2xvciBuYW1lPSJsaWdodCIgdmFsdWU9IjB4OEY4RjhGIi8+DQoJCTx1aWNvbG9yIG5hbWU9InNoYWRvdyIgdmFsdWU9IjB4RkZGRkZGIi8+DQoJCTx1aWNvbG9yIG5hbWU9ImJhY2tncm91bmQiIHZhbHVlPSIweDc2NkE2Mi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mZhbHN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mYWxzZSIvPg0KCQk8dWlzaG93IG5hbWU9InZpZXdjaGFuZ2UiIHZhbHVlPSJmYWxzZSIvPg0KCQk8dWlzaG93IG5hbWU9ImFsd2F5c1NjcnVuY2giIHZhbHVlPSJ0cnVlIi8+DQoJCTx1aXNob3cgbmFtZT0iaW5pdGlhbGRpc3BsYXltb2RlaXNub3JtYWwiIHZhbHVlPSJ0cnVlIi8+DQoJCTx1aXJlcGxhY2UgbmFtZT0ibG9nbyIgdmFsdWU9IiIvPg0KCQk8dWlyZXBsYWNlIG5hbWU9ImJnaW1hZ2UiIHZhbHVlPSIiLz4NCgkJPHVpcmVwbGFjZSBuYW1lPSJpbml0aWFsdGFiIiB2YWx1ZT0ib3V0bGluZSIvPg0KCQk8dWlzaG93IG5hbWU9ImNjdGV4dGhpZ2hsaWdodGluZyIgdmFsdWU9InRydW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g0KDQp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NCg0K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NCg0K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g0KDQo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g0KDQr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DQoNCl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g0KDQp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g0KDQp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g0KDQp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g0KDQr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PC9jb25maWd1cmF0aW9uPg0K"/>
  <p:tag name="MMPROD_UIDATA" val="&lt;database version=&quot;9.0&quot;&gt;&lt;object type=&quot;1&quot; unique_id=&quot;10001&quot;&gt;&lt;property id=&quot;20141&quot; value=&quot;CMHC Improvement when Purchasing a Home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2&quot; value=&quot;0&quot;/&gt;&lt;property id=&quot;20183&quot; value=&quot;1&quot;/&gt;&lt;property id=&quot;20184&quot; value=&quot;7&quot;/&gt;&lt;property id=&quot;20224&quot; value=&quot;X:\INSUR\insbdev\NCT\Training\CMHC Improvement\March 18 2011 DOF Versions\CMHC_Improvement_When_Purchasing_a_Home_FINAL\CMHC_Improvement_When_Purchasing_a_Home_MP&quot;/&gt;&lt;property id=&quot;20250&quot; value=&quot;0&quot;/&gt;&lt;property id=&quot;20251&quot; value=&quot;0&quot;/&gt;&lt;property id=&quot;20259&quot; value=&quot;0&quot;/&gt;&lt;object type=&quot;2&quot; unique_id=&quot;10083&quot;&gt;&lt;object type=&quot;3&quot; unique_id=&quot;12148&quot;&gt;&lt;property id=&quot;20148&quot; value=&quot;5&quot;/&gt;&lt;property id=&quot;20300&quot; value=&quot;Slide 1&quot;/&gt;&lt;property id=&quot;20307&quot; value=&quot;413&quot;/&gt;&lt;property id=&quot;20309&quot; value=&quot;-1&quot;/&gt;&lt;/object&gt;&lt;object type=&quot;3&quot; unique_id=&quot;109946&quot;&gt;&lt;property id=&quot;20148&quot; value=&quot;5&quot;/&gt;&lt;property id=&quot;20300&quot; value=&quot;Slide 3 - &amp;quot;CMHC IMPROVEMENT WHEN PURCHASING A HOME&amp;quot;&quot;/&gt;&lt;property id=&quot;20307&quot; value=&quot;418&quot;/&gt;&lt;property id=&quot;20309&quot; value=&quot;-1&quot;/&gt;&lt;/object&gt;&lt;object type=&quot;3&quot; unique_id=&quot;112634&quot;&gt;&lt;property id=&quot;20148&quot; value=&quot;5&quot;/&gt;&lt;property id=&quot;20300&quot; value=&quot;Slide 2 - &amp;quot;CMHC IMPROVEMENT WHEN PURCHASING A HOME&amp;quot;&quot;/&gt;&lt;property id=&quot;20307&quot; value=&quot;421&quot;/&gt;&lt;property id=&quot;20309&quot; value=&quot;-1&quot;/&gt;&lt;/object&gt;&lt;object type=&quot;3&quot; unique_id=&quot;112701&quot;&gt;&lt;property id=&quot;20148&quot; value=&quot;5&quot;/&gt;&lt;property id=&quot;20300&quot; value=&quot;Slide 7 - &amp;quot;CMHC IMPROVEMENT WHEN PURCHASING A HOME&amp;quot;&quot;/&gt;&lt;property id=&quot;20307&quot; value=&quot;423&quot;/&gt;&lt;property id=&quot;20309&quot; value=&quot;-1&quot;/&gt;&lt;/object&gt;&lt;object type=&quot;3&quot; unique_id=&quot;112702&quot;&gt;&lt;property id=&quot;20148&quot; value=&quot;5&quot;/&gt;&lt;property id=&quot;20300&quot; value=&quot;Slide 8 - &amp;quot;CMHC IMPROVEMENT WHEN PURCHASING A HOME&amp;quot;&quot;/&gt;&lt;property id=&quot;20307&quot; value=&quot;424&quot;/&gt;&lt;property id=&quot;20309&quot; value=&quot;-1&quot;/&gt;&lt;/object&gt;&lt;object type=&quot;3&quot; unique_id=&quot;112799&quot;&gt;&lt;property id=&quot;20148&quot; value=&quot;5&quot;/&gt;&lt;property id=&quot;20300&quot; value=&quot;Slide 9 - &amp;quot;CMHC IMPROVEMENT WHEN PURCHASING A HOME&amp;quot;&quot;/&gt;&lt;property id=&quot;20307&quot; value=&quot;425&quot;/&gt;&lt;property id=&quot;20309&quot; value=&quot;-1&quot;/&gt;&lt;/object&gt;&lt;object type=&quot;3&quot; unique_id=&quot;112800&quot;&gt;&lt;property id=&quot;20148&quot; value=&quot;5&quot;/&gt;&lt;property id=&quot;20300&quot; value=&quot;Slide 10 - &amp;quot;CMHC IMPROVEMENT WHEN PURCHASING A HOME&amp;quot;&quot;/&gt;&lt;property id=&quot;20307&quot; value=&quot;426&quot;/&gt;&lt;property id=&quot;20309&quot; value=&quot;-1&quot;/&gt;&lt;/object&gt;&lt;object type=&quot;3&quot; unique_id=&quot;112801&quot;&gt;&lt;property id=&quot;20148&quot; value=&quot;5&quot;/&gt;&lt;property id=&quot;20300&quot; value=&quot;Slide 11 - &amp;quot;CMHC IMPROVEMENT WHEN PURCHASING A HOME&amp;quot;&quot;/&gt;&lt;property id=&quot;20307&quot; value=&quot;427&quot;/&gt;&lt;property id=&quot;20309&quot; value=&quot;-1&quot;/&gt;&lt;/object&gt;&lt;object type=&quot;3&quot; unique_id=&quot;112802&quot;&gt;&lt;property id=&quot;20148&quot; value=&quot;5&quot;/&gt;&lt;property id=&quot;20300&quot; value=&quot;Slide 12 - &amp;quot;CMHC IMPROVEMENT WHEN PURCHASING A HOME&amp;quot;&quot;/&gt;&lt;property id=&quot;20307&quot; value=&quot;428&quot;/&gt;&lt;property id=&quot;20309&quot; value=&quot;-1&quot;/&gt;&lt;/object&gt;&lt;object type=&quot;3&quot; unique_id=&quot;112983&quot;&gt;&lt;property id=&quot;20148&quot; value=&quot;5&quot;/&gt;&lt;property id=&quot;20300&quot; value=&quot;Slide 13 - &amp;quot;CMHC IMPROVEMENT WHEN PURCHASING A HOME&amp;quot;&quot;/&gt;&lt;property id=&quot;20307&quot; value=&quot;429&quot;/&gt;&lt;property id=&quot;20309&quot; value=&quot;-1&quot;/&gt;&lt;/object&gt;&lt;object type=&quot;3&quot; unique_id=&quot;112984&quot;&gt;&lt;property id=&quot;20148&quot; value=&quot;5&quot;/&gt;&lt;property id=&quot;20300&quot; value=&quot;Slide 15 - &amp;quot;CMHC IMPROVEMENT WHEN PURCHASING A HOME&amp;quot;&quot;/&gt;&lt;property id=&quot;20307&quot; value=&quot;430&quot;/&gt;&lt;property id=&quot;20309&quot; value=&quot;-1&quot;/&gt;&lt;/object&gt;&lt;object type=&quot;3&quot; unique_id=&quot;112986&quot;&gt;&lt;property id=&quot;20148&quot; value=&quot;5&quot;/&gt;&lt;property id=&quot;20300&quot; value=&quot;Slide 16 - &amp;quot;CMHC GREEN HOME&amp;quot;&quot;/&gt;&lt;property id=&quot;20307&quot; value=&quot;432&quot;/&gt;&lt;property id=&quot;20309&quot; value=&quot;-1&quot;/&gt;&lt;/object&gt;&lt;object type=&quot;3&quot; unique_id=&quot;112987&quot;&gt;&lt;property id=&quot;20148&quot; value=&quot;5&quot;/&gt;&lt;property id=&quot;20300&quot; value=&quot;Slide 17 - &amp;quot;CMHC IMPROVEMENT WHEN PURCHASING A HOME&amp;quot;&quot;/&gt;&lt;property id=&quot;20307&quot; value=&quot;433&quot;/&gt;&lt;property id=&quot;20309&quot; value=&quot;-1&quot;/&gt;&lt;/object&gt;&lt;object type=&quot;3&quot; unique_id=&quot;125471&quot;&gt;&lt;property id=&quot;20148&quot; value=&quot;5&quot;/&gt;&lt;property id=&quot;20300&quot; value=&quot;Slide 14 - &amp;quot;CMHC IMPROVEMENT WHEN PURCHASING A HOME&amp;quot;&quot;/&gt;&lt;property id=&quot;20307&quot; value=&quot;441&quot;/&gt;&lt;/object&gt;&lt;object type=&quot;3&quot; unique_id=&quot;172947&quot;&gt;&lt;property id=&quot;20148&quot; value=&quot;5&quot;/&gt;&lt;property id=&quot;20300&quot; value=&quot;Slide 4 - &amp;quot;CMHC IMPROVEMENT WHEN PURCHASING A HOME&amp;quot;&quot;/&gt;&lt;property id=&quot;20307&quot; value=&quot;443&quot;/&gt;&lt;/object&gt;&lt;object type=&quot;3&quot; unique_id=&quot;172948&quot;&gt;&lt;property id=&quot;20148&quot; value=&quot;5&quot;/&gt;&lt;property id=&quot;20300&quot; value=&quot;Slide 5 - &amp;quot;CMHC IMPROVEMENT WHEN PURCHASING A HOME&amp;quot;&quot;/&gt;&lt;property id=&quot;20307&quot; value=&quot;444&quot;/&gt;&lt;/object&gt;&lt;object type=&quot;3&quot; unique_id=&quot;172949&quot;&gt;&lt;property id=&quot;20148&quot; value=&quot;5&quot;/&gt;&lt;property id=&quot;20300&quot; value=&quot;Slide 6 - &amp;quot;CMHC IMPROVEMENT WHEN PURCHASING A HOME&amp;quot;&quot;/&gt;&lt;property id=&quot;20307&quot; value=&quot;445&quot;/&gt;&lt;/object&gt;&lt;object type=&quot;3&quot; unique_id=&quot;173638&quot;&gt;&lt;property id=&quot;20148&quot; value=&quot;5&quot;/&gt;&lt;property id=&quot;20300&quot; value=&quot;Slide 18 - &amp;quot;CMHC IMPROVEMENT WHEN PURCHASING A HOME&amp;quot;&quot;/&gt;&lt;property id=&quot;20307&quot; value=&quot;446&quot;/&gt;&lt;/object&gt;&lt;object type=&quot;3&quot; unique_id=&quot;173639&quot;&gt;&lt;property id=&quot;20148&quot; value=&quot;5&quot;/&gt;&lt;property id=&quot;20300&quot; value=&quot;Slide 19&quot;/&gt;&lt;property id=&quot;20307&quot; value=&quot;447&quot;/&gt;&lt;/object&gt;&lt;object type=&quot;3&quot; unique_id=&quot;173640&quot;&gt;&lt;property id=&quot;20148&quot; value=&quot;5&quot;/&gt;&lt;property id=&quot;20300&quot; value=&quot;Slide 20&quot;/&gt;&lt;property id=&quot;20307&quot; value=&quot;448&quot;/&gt;&lt;/object&gt;&lt;object type=&quot;3&quot; unique_id=&quot;173786&quot;&gt;&lt;property id=&quot;20148&quot; value=&quot;5&quot;/&gt;&lt;property id=&quot;20300&quot; value=&quot;Slide 21&quot;/&gt;&lt;property id=&quot;20307&quot; value=&quot;451&quot;/&gt;&lt;/object&gt;&lt;/object&gt;&lt;object type=&quot;8&quot; unique_id=&quot;10165&quot;&gt;&lt;/object&gt;&lt;object type=&quot;10&quot; unique_id=&quot;109985&quot;&gt;&lt;object type=&quot;11&quot; unique_id=&quot;109986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12994&quot;&gt;&lt;/object&gt;&lt;/object&gt;&lt;object type=&quot;4&quot; unique_id=&quot;10998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CMHC_PPT_EN_07">
  <a:themeElements>
    <a:clrScheme name="Webinar PPT">
      <a:dk1>
        <a:srgbClr val="666666"/>
      </a:dk1>
      <a:lt1>
        <a:srgbClr val="FFFFFF"/>
      </a:lt1>
      <a:dk2>
        <a:srgbClr val="FFFFFF"/>
      </a:dk2>
      <a:lt2>
        <a:srgbClr val="FFFFFF"/>
      </a:lt2>
      <a:accent1>
        <a:srgbClr val="D52B1E"/>
      </a:accent1>
      <a:accent2>
        <a:srgbClr val="766A62"/>
      </a:accent2>
      <a:accent3>
        <a:srgbClr val="FFFFFF"/>
      </a:accent3>
      <a:accent4>
        <a:srgbClr val="000000"/>
      </a:accent4>
      <a:accent5>
        <a:srgbClr val="D6DABA"/>
      </a:accent5>
      <a:accent6>
        <a:srgbClr val="003A6F"/>
      </a:accent6>
      <a:hlink>
        <a:srgbClr val="D95E00"/>
      </a:hlink>
      <a:folHlink>
        <a:srgbClr val="427730"/>
      </a:folHlink>
    </a:clrScheme>
    <a:fontScheme name="1_CMHC_PPT_EN_07">
      <a:majorFont>
        <a:latin typeface="Gill Sans"/>
        <a:ea typeface=""/>
        <a:cs typeface="Arial"/>
      </a:majorFont>
      <a:minorFont>
        <a:latin typeface="Gill San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CMHC_PPT_EN_07 1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MHC_PPT_EN_07 2">
        <a:dk1>
          <a:srgbClr val="8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0417B"/>
        </a:accent1>
        <a:accent2>
          <a:srgbClr val="B4BB6C"/>
        </a:accent2>
        <a:accent3>
          <a:srgbClr val="AAAAAA"/>
        </a:accent3>
        <a:accent4>
          <a:srgbClr val="DADADA"/>
        </a:accent4>
        <a:accent5>
          <a:srgbClr val="AAB0BF"/>
        </a:accent5>
        <a:accent6>
          <a:srgbClr val="A3A961"/>
        </a:accent6>
        <a:hlink>
          <a:srgbClr val="D95E00"/>
        </a:hlink>
        <a:folHlink>
          <a:srgbClr val="42773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MHC_PPT_EN_07 3">
        <a:dk1>
          <a:srgbClr val="000000"/>
        </a:dk1>
        <a:lt1>
          <a:srgbClr val="000000"/>
        </a:lt1>
        <a:dk2>
          <a:srgbClr val="FFFFFF"/>
        </a:dk2>
        <a:lt2>
          <a:srgbClr val="800000"/>
        </a:lt2>
        <a:accent1>
          <a:srgbClr val="00417B"/>
        </a:accent1>
        <a:accent2>
          <a:srgbClr val="B4BB6C"/>
        </a:accent2>
        <a:accent3>
          <a:srgbClr val="AAAAAA"/>
        </a:accent3>
        <a:accent4>
          <a:srgbClr val="000000"/>
        </a:accent4>
        <a:accent5>
          <a:srgbClr val="AAB0BF"/>
        </a:accent5>
        <a:accent6>
          <a:srgbClr val="A3A961"/>
        </a:accent6>
        <a:hlink>
          <a:srgbClr val="D95E00"/>
        </a:hlink>
        <a:folHlink>
          <a:srgbClr val="427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MHC_PPT_EN_07 4">
        <a:dk1>
          <a:srgbClr val="000000"/>
        </a:dk1>
        <a:lt1>
          <a:srgbClr val="FFFFFF"/>
        </a:lt1>
        <a:dk2>
          <a:srgbClr val="FFFFFF"/>
        </a:dk2>
        <a:lt2>
          <a:srgbClr val="800000"/>
        </a:lt2>
        <a:accent1>
          <a:srgbClr val="00417B"/>
        </a:accent1>
        <a:accent2>
          <a:srgbClr val="B4BB6C"/>
        </a:accent2>
        <a:accent3>
          <a:srgbClr val="FFFFFF"/>
        </a:accent3>
        <a:accent4>
          <a:srgbClr val="000000"/>
        </a:accent4>
        <a:accent5>
          <a:srgbClr val="AAB0BF"/>
        </a:accent5>
        <a:accent6>
          <a:srgbClr val="A3A961"/>
        </a:accent6>
        <a:hlink>
          <a:srgbClr val="D95E00"/>
        </a:hlink>
        <a:folHlink>
          <a:srgbClr val="427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MHC_PPT_EN_07 5">
        <a:dk1>
          <a:srgbClr val="000000"/>
        </a:dk1>
        <a:lt1>
          <a:srgbClr val="33CCCC"/>
        </a:lt1>
        <a:dk2>
          <a:srgbClr val="FFFFFF"/>
        </a:dk2>
        <a:lt2>
          <a:srgbClr val="800000"/>
        </a:lt2>
        <a:accent1>
          <a:srgbClr val="00417B"/>
        </a:accent1>
        <a:accent2>
          <a:srgbClr val="B4BB6C"/>
        </a:accent2>
        <a:accent3>
          <a:srgbClr val="ADE2E2"/>
        </a:accent3>
        <a:accent4>
          <a:srgbClr val="000000"/>
        </a:accent4>
        <a:accent5>
          <a:srgbClr val="AAB0BF"/>
        </a:accent5>
        <a:accent6>
          <a:srgbClr val="A3A961"/>
        </a:accent6>
        <a:hlink>
          <a:srgbClr val="D95E00"/>
        </a:hlink>
        <a:folHlink>
          <a:srgbClr val="427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MHC_PPT_EN_07 6">
        <a:dk1>
          <a:srgbClr val="FFFFFF"/>
        </a:dk1>
        <a:lt1>
          <a:srgbClr val="FFFFFF"/>
        </a:lt1>
        <a:dk2>
          <a:srgbClr val="FFFFFF"/>
        </a:dk2>
        <a:lt2>
          <a:srgbClr val="800000"/>
        </a:lt2>
        <a:accent1>
          <a:srgbClr val="00417B"/>
        </a:accent1>
        <a:accent2>
          <a:srgbClr val="B4BB6C"/>
        </a:accent2>
        <a:accent3>
          <a:srgbClr val="FFFFFF"/>
        </a:accent3>
        <a:accent4>
          <a:srgbClr val="DADADA"/>
        </a:accent4>
        <a:accent5>
          <a:srgbClr val="AAB0BF"/>
        </a:accent5>
        <a:accent6>
          <a:srgbClr val="A3A961"/>
        </a:accent6>
        <a:hlink>
          <a:srgbClr val="D95E00"/>
        </a:hlink>
        <a:folHlink>
          <a:srgbClr val="427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MHC_PPT_EN_07 7">
        <a:dk1>
          <a:srgbClr val="FFFFFF"/>
        </a:dk1>
        <a:lt1>
          <a:srgbClr val="FFFFFF"/>
        </a:lt1>
        <a:dk2>
          <a:srgbClr val="000000"/>
        </a:dk2>
        <a:lt2>
          <a:srgbClr val="800000"/>
        </a:lt2>
        <a:accent1>
          <a:srgbClr val="00417B"/>
        </a:accent1>
        <a:accent2>
          <a:srgbClr val="B4BB6C"/>
        </a:accent2>
        <a:accent3>
          <a:srgbClr val="FFFFFF"/>
        </a:accent3>
        <a:accent4>
          <a:srgbClr val="DADADA"/>
        </a:accent4>
        <a:accent5>
          <a:srgbClr val="AAB0BF"/>
        </a:accent5>
        <a:accent6>
          <a:srgbClr val="A3A961"/>
        </a:accent6>
        <a:hlink>
          <a:srgbClr val="D95E00"/>
        </a:hlink>
        <a:folHlink>
          <a:srgbClr val="427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MHC_PPT_EN_07 8">
        <a:dk1>
          <a:srgbClr val="000000"/>
        </a:dk1>
        <a:lt1>
          <a:srgbClr val="FFFFFF"/>
        </a:lt1>
        <a:dk2>
          <a:srgbClr val="000000"/>
        </a:dk2>
        <a:lt2>
          <a:srgbClr val="800000"/>
        </a:lt2>
        <a:accent1>
          <a:srgbClr val="00417B"/>
        </a:accent1>
        <a:accent2>
          <a:srgbClr val="B4BB6C"/>
        </a:accent2>
        <a:accent3>
          <a:srgbClr val="FFFFFF"/>
        </a:accent3>
        <a:accent4>
          <a:srgbClr val="000000"/>
        </a:accent4>
        <a:accent5>
          <a:srgbClr val="AAB0BF"/>
        </a:accent5>
        <a:accent6>
          <a:srgbClr val="A3A961"/>
        </a:accent6>
        <a:hlink>
          <a:srgbClr val="D95E00"/>
        </a:hlink>
        <a:folHlink>
          <a:srgbClr val="427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MHC_PPT_EN_07 9">
        <a:dk1>
          <a:srgbClr val="000000"/>
        </a:dk1>
        <a:lt1>
          <a:srgbClr val="FFFFFF"/>
        </a:lt1>
        <a:dk2>
          <a:srgbClr val="FFFFFF"/>
        </a:dk2>
        <a:lt2>
          <a:srgbClr val="800000"/>
        </a:lt2>
        <a:accent1>
          <a:srgbClr val="B4BB6C"/>
        </a:accent1>
        <a:accent2>
          <a:srgbClr val="00417B"/>
        </a:accent2>
        <a:accent3>
          <a:srgbClr val="FFFFFF"/>
        </a:accent3>
        <a:accent4>
          <a:srgbClr val="000000"/>
        </a:accent4>
        <a:accent5>
          <a:srgbClr val="D6DABA"/>
        </a:accent5>
        <a:accent6>
          <a:srgbClr val="003A6F"/>
        </a:accent6>
        <a:hlink>
          <a:srgbClr val="D95E00"/>
        </a:hlink>
        <a:folHlink>
          <a:srgbClr val="42773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ecial Layouts">
  <a:themeElements>
    <a:clrScheme name="CMHC Colours">
      <a:dk1>
        <a:srgbClr val="000000"/>
      </a:dk1>
      <a:lt1>
        <a:srgbClr val="FFFFFF"/>
      </a:lt1>
      <a:dk2>
        <a:srgbClr val="6A8A7F"/>
      </a:dk2>
      <a:lt2>
        <a:srgbClr val="D52B1E"/>
      </a:lt2>
      <a:accent1>
        <a:srgbClr val="766A62"/>
      </a:accent1>
      <a:accent2>
        <a:srgbClr val="004165"/>
      </a:accent2>
      <a:accent3>
        <a:srgbClr val="0066A1"/>
      </a:accent3>
      <a:accent4>
        <a:srgbClr val="B4A76C"/>
      </a:accent4>
      <a:accent5>
        <a:srgbClr val="427730"/>
      </a:accent5>
      <a:accent6>
        <a:srgbClr val="A25022"/>
      </a:accent6>
      <a:hlink>
        <a:srgbClr val="0066A1"/>
      </a:hlink>
      <a:folHlink>
        <a:srgbClr val="00416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7962D6D9-AC8D-471B-825B-78FB98EDB32A}" vid="{8C3BD9BA-F4D5-4B07-90CA-7BBA9B81F088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38795</TotalTime>
  <Words>544</Words>
  <Application>Microsoft Office PowerPoint</Application>
  <PresentationFormat>On-screen Show (4:3)</PresentationFormat>
  <Paragraphs>68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Gill Sans</vt:lpstr>
      <vt:lpstr>Times New Roman</vt:lpstr>
      <vt:lpstr>Trajan</vt:lpstr>
      <vt:lpstr>Wingdings</vt:lpstr>
      <vt:lpstr>1_CMHC_PPT_EN_07</vt:lpstr>
      <vt:lpstr>Custom Design</vt:lpstr>
      <vt:lpstr>Special Layouts</vt:lpstr>
      <vt:lpstr>PowerPoint Presentation</vt:lpstr>
      <vt:lpstr>“Perspective” – The lense through which we see things</vt:lpstr>
      <vt:lpstr>“Perspective” – The lense through which we see things</vt:lpstr>
      <vt:lpstr>Department of Finance October 3, 2016</vt:lpstr>
      <vt:lpstr>Department of Finance October 3, 2016</vt:lpstr>
      <vt:lpstr>Department of Finance changes</vt:lpstr>
      <vt:lpstr>PowerPoint Presentation</vt:lpstr>
      <vt:lpstr>CMHC is Canada’s most experienced mortgage  loan insurer, present in every housing market in all economic times.</vt:lpstr>
    </vt:vector>
  </TitlesOfParts>
  <Company>McMillan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CMHC. Everything you need to open new doors</dc:title>
  <dc:creator>Carolyn Kennedy</dc:creator>
  <cp:lastModifiedBy>Anne Henry</cp:lastModifiedBy>
  <cp:revision>965</cp:revision>
  <cp:lastPrinted>2016-12-03T00:19:26Z</cp:lastPrinted>
  <dcterms:created xsi:type="dcterms:W3CDTF">2008-11-13T17:09:42Z</dcterms:created>
  <dcterms:modified xsi:type="dcterms:W3CDTF">2017-03-04T00:56:14Z</dcterms:modified>
</cp:coreProperties>
</file>